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69" r:id="rId3"/>
    <p:sldMasterId id="2147483676" r:id="rId4"/>
  </p:sldMasterIdLst>
  <p:notesMasterIdLst>
    <p:notesMasterId r:id="rId14"/>
  </p:notesMasterIdLst>
  <p:sldIdLst>
    <p:sldId id="256" r:id="rId5"/>
    <p:sldId id="260" r:id="rId6"/>
    <p:sldId id="282" r:id="rId7"/>
    <p:sldId id="283" r:id="rId8"/>
    <p:sldId id="276" r:id="rId9"/>
    <p:sldId id="280" r:id="rId10"/>
    <p:sldId id="281" r:id="rId11"/>
    <p:sldId id="267" r:id="rId12"/>
    <p:sldId id="268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3"/>
    <p:restoredTop sz="99682" autoAdjust="0"/>
  </p:normalViewPr>
  <p:slideViewPr>
    <p:cSldViewPr>
      <p:cViewPr varScale="1">
        <p:scale>
          <a:sx n="111" d="100"/>
          <a:sy n="111" d="100"/>
        </p:scale>
        <p:origin x="-73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940" tIns="44970" rIns="89940" bIns="44970"/>
          <a:lstStyle/>
          <a:p>
            <a:r>
              <a:rPr lang="en-US" dirty="0" smtClean="0"/>
              <a:t>MISSIONS w/ years and cube </a:t>
            </a:r>
            <a:r>
              <a:rPr lang="en-US" dirty="0" err="1" smtClean="0"/>
              <a:t>sats</a:t>
            </a:r>
            <a:r>
              <a:rPr lang="en-US" dirty="0" smtClean="0"/>
              <a:t>; FY17</a:t>
            </a:r>
          </a:p>
          <a:p>
            <a:endParaRPr lang="en-US" dirty="0" smtClean="0"/>
          </a:p>
          <a:p>
            <a:pPr algn="l" defTabSz="899404" rtl="0">
              <a:lnSpc>
                <a:spcPct val="100000"/>
              </a:lnSpc>
              <a:defRPr/>
            </a:pPr>
            <a:r>
              <a:rPr lang="en-US" dirty="0" smtClean="0"/>
              <a:t>06/26:</a:t>
            </a:r>
            <a:r>
              <a:rPr lang="en-US" baseline="0" dirty="0" smtClean="0"/>
              <a:t> GPM status from primary to extended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5/23: removed</a:t>
            </a:r>
            <a:r>
              <a:rPr lang="en-US" baseline="0" dirty="0" smtClean="0"/>
              <a:t> TSIS-2</a:t>
            </a:r>
            <a:endParaRPr lang="en-US" dirty="0" smtClean="0"/>
          </a:p>
          <a:p>
            <a:r>
              <a:rPr lang="en-US" dirty="0" smtClean="0"/>
              <a:t>Fleet - Earth Science Division - Missions (with color key; </a:t>
            </a:r>
            <a:r>
              <a:rPr lang="en-US" dirty="0" err="1" smtClean="0"/>
              <a:t>Gemtone</a:t>
            </a:r>
            <a:r>
              <a:rPr lang="en-US" baseline="0" dirty="0" smtClean="0"/>
              <a:t> version; </a:t>
            </a:r>
            <a:r>
              <a:rPr lang="en-US" dirty="0" smtClean="0"/>
              <a:t>editable)</a:t>
            </a:r>
          </a:p>
          <a:p>
            <a:r>
              <a:rPr lang="en-US" dirty="0" smtClean="0"/>
              <a:t>Current at of April 18, 2017</a:t>
            </a:r>
          </a:p>
          <a:p>
            <a:r>
              <a:rPr lang="en-US" i="1" dirty="0" smtClean="0"/>
              <a:t>Credit: NASA/J. Mottar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------------------------------</a:t>
            </a:r>
          </a:p>
          <a:p>
            <a:r>
              <a:rPr lang="en-US" dirty="0" smtClean="0"/>
              <a:t>SLIDE INFO</a:t>
            </a:r>
          </a:p>
          <a:p>
            <a:endParaRPr lang="en-US" dirty="0" smtClean="0"/>
          </a:p>
          <a:p>
            <a:r>
              <a:rPr lang="en-US" b="1" dirty="0" smtClean="0"/>
              <a:t>April 18, 2017 – Changed LIS and SAGE III to green, Removed EO-1</a:t>
            </a:r>
          </a:p>
          <a:p>
            <a:endParaRPr lang="en-US" b="1" dirty="0" smtClean="0"/>
          </a:p>
          <a:p>
            <a:r>
              <a:rPr lang="en-US" b="0" dirty="0" smtClean="0"/>
              <a:t>January</a:t>
            </a:r>
            <a:r>
              <a:rPr lang="en-US" b="0" baseline="0" dirty="0" smtClean="0"/>
              <a:t> 24, 2017 – Removed </a:t>
            </a:r>
            <a:r>
              <a:rPr lang="en-US" b="0" baseline="0" dirty="0" err="1" smtClean="0"/>
              <a:t>Rapidscat</a:t>
            </a:r>
            <a:r>
              <a:rPr lang="en-US" b="0" baseline="0" dirty="0" smtClean="0"/>
              <a:t>, changed CYGNSS to green</a:t>
            </a:r>
          </a:p>
          <a:p>
            <a:endParaRPr lang="en-US" b="0" baseline="0" dirty="0" smtClean="0"/>
          </a:p>
          <a:p>
            <a:r>
              <a:rPr lang="en-US" b="0" dirty="0" smtClean="0"/>
              <a:t>August 25 – </a:t>
            </a:r>
            <a:r>
              <a:rPr lang="en-US" b="0" dirty="0" err="1" smtClean="0"/>
              <a:t>Ianson</a:t>
            </a:r>
            <a:r>
              <a:rPr lang="en-US" b="0" dirty="0" smtClean="0"/>
              <a:t> approved, Denning change</a:t>
            </a:r>
            <a:r>
              <a:rPr lang="en-US" b="0" baseline="0" dirty="0" smtClean="0"/>
              <a:t> on </a:t>
            </a:r>
            <a:r>
              <a:rPr lang="en-US" b="0" dirty="0" smtClean="0"/>
              <a:t>NISAR</a:t>
            </a:r>
            <a:r>
              <a:rPr lang="en-US" b="0" baseline="0" dirty="0" smtClean="0"/>
              <a:t>, changed yellow to orange implementation given KCP-C</a:t>
            </a:r>
            <a:endParaRPr lang="en-US" b="0" dirty="0" smtClean="0"/>
          </a:p>
          <a:p>
            <a:endParaRPr lang="en-US" b="1" dirty="0" smtClean="0"/>
          </a:p>
          <a:p>
            <a:r>
              <a:rPr lang="en-US" dirty="0" smtClean="0"/>
              <a:t>July 22 – Denning change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Ianson</a:t>
            </a:r>
            <a:r>
              <a:rPr lang="en-US" baseline="0" dirty="0" smtClean="0"/>
              <a:t>:  move TROPICS (12) with MAIA and EVM-2 and delete separate icon and name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July 21 - Denning changes per </a:t>
            </a:r>
            <a:r>
              <a:rPr lang="en-US" dirty="0" err="1" smtClean="0"/>
              <a:t>Freilich</a:t>
            </a:r>
            <a:r>
              <a:rPr lang="en-US" dirty="0" smtClean="0"/>
              <a:t>/</a:t>
            </a:r>
            <a:r>
              <a:rPr lang="en-US" dirty="0" err="1" smtClean="0"/>
              <a:t>Ianson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	Fixed</a:t>
            </a:r>
            <a:r>
              <a:rPr lang="en-US" baseline="0" dirty="0" smtClean="0"/>
              <a:t> misspelling of e in Sentinel and corrected it to not be all caps</a:t>
            </a:r>
          </a:p>
          <a:p>
            <a:r>
              <a:rPr lang="en-US" baseline="0" dirty="0" smtClean="0"/>
              <a:t>	Separated each ISS mission on its own line</a:t>
            </a:r>
          </a:p>
          <a:p>
            <a:r>
              <a:rPr lang="en-US" baseline="0" dirty="0" smtClean="0"/>
              <a:t>	Put MAIA and EVM-2 on own as new, taking MAIA off PACE</a:t>
            </a:r>
          </a:p>
          <a:p>
            <a:r>
              <a:rPr lang="en-US" baseline="0" dirty="0" smtClean="0"/>
              <a:t>	Change RBI to Orange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July 13-14 Mottar added TROPICS</a:t>
            </a:r>
            <a:r>
              <a:rPr lang="en-US" baseline="0" dirty="0" smtClean="0"/>
              <a:t> icon and name.  </a:t>
            </a:r>
            <a:r>
              <a:rPr lang="en-US" dirty="0" smtClean="0"/>
              <a:t>Denning made the following changes (had discussed w </a:t>
            </a:r>
            <a:r>
              <a:rPr lang="en-US" dirty="0" err="1" smtClean="0"/>
              <a:t>Freilich</a:t>
            </a:r>
            <a:r>
              <a:rPr lang="en-US" dirty="0" smtClean="0"/>
              <a:t> to do when these passed KCP-B and</a:t>
            </a:r>
            <a:r>
              <a:rPr lang="en-US" baseline="0" dirty="0" smtClean="0"/>
              <a:t> into</a:t>
            </a:r>
            <a:r>
              <a:rPr lang="en-US" dirty="0" smtClean="0"/>
              <a:t> implementation) changed yellow to orange for:</a:t>
            </a:r>
          </a:p>
          <a:p>
            <a:r>
              <a:rPr lang="en-US" dirty="0" smtClean="0"/>
              <a:t>	OCO-3, SWOT, TSIS-1, GEDI</a:t>
            </a:r>
          </a:p>
          <a:p>
            <a:endParaRPr lang="en-US" dirty="0" smtClean="0"/>
          </a:p>
          <a:p>
            <a:r>
              <a:rPr lang="en-US" dirty="0" smtClean="0"/>
              <a:t>April 29 per </a:t>
            </a:r>
            <a:r>
              <a:rPr lang="en-US" dirty="0" err="1" smtClean="0"/>
              <a:t>Freilich</a:t>
            </a:r>
            <a:r>
              <a:rPr lang="en-US" dirty="0" smtClean="0"/>
              <a:t>, Denning made these changes:</a:t>
            </a:r>
          </a:p>
          <a:p>
            <a:r>
              <a:rPr lang="en-US" dirty="0" smtClean="0"/>
              <a:t>	-Put MAIA with PACE</a:t>
            </a:r>
          </a:p>
          <a:p>
            <a:endParaRPr lang="en-US" dirty="0" smtClean="0"/>
          </a:p>
          <a:p>
            <a:r>
              <a:rPr lang="en-US" dirty="0" smtClean="0"/>
              <a:t>April 26 per </a:t>
            </a:r>
            <a:r>
              <a:rPr lang="en-US" dirty="0" err="1" smtClean="0"/>
              <a:t>Ianson</a:t>
            </a:r>
            <a:r>
              <a:rPr lang="en-US" dirty="0" smtClean="0"/>
              <a:t> information on 4/22, Denning made these changes:</a:t>
            </a:r>
          </a:p>
          <a:p>
            <a:r>
              <a:rPr lang="en-US" dirty="0" smtClean="0"/>
              <a:t>	TSIS-1 orange changed to yellow as still in formulation (until if successful KDP-C June 8)</a:t>
            </a:r>
          </a:p>
          <a:p>
            <a:r>
              <a:rPr lang="en-US" dirty="0" smtClean="0"/>
              <a:t>	GEDI orange changed to  yellow as still in formulation (until if successful KDP-C June 9</a:t>
            </a:r>
          </a:p>
          <a:p>
            <a:r>
              <a:rPr lang="en-US" dirty="0" smtClean="0"/>
              <a:t>	changed order put ECOSTRESS before TSIS-1</a:t>
            </a:r>
          </a:p>
          <a:p>
            <a:endParaRPr lang="en-US" dirty="0" smtClean="0"/>
          </a:p>
          <a:p>
            <a:r>
              <a:rPr lang="en-US" dirty="0" smtClean="0"/>
              <a:t>April 22 Changed JPSS-2 (NOAA) to yellow for Formulation (confirmed w Carolyn Mercer and Ariel </a:t>
            </a:r>
            <a:r>
              <a:rPr lang="en-US" dirty="0" err="1" smtClean="0"/>
              <a:t>Pavlick</a:t>
            </a:r>
            <a:r>
              <a:rPr lang="en-US" dirty="0" smtClean="0"/>
              <a:t> (OCE embed with master tables)) as it had been in orange Implementation.  Chart sent to </a:t>
            </a:r>
            <a:r>
              <a:rPr lang="en-US" dirty="0" err="1" smtClean="0"/>
              <a:t>Ianson</a:t>
            </a:r>
            <a:r>
              <a:rPr lang="en-US" dirty="0" smtClean="0"/>
              <a:t> and </a:t>
            </a:r>
            <a:r>
              <a:rPr lang="en-US" dirty="0" err="1" smtClean="0"/>
              <a:t>Neeck</a:t>
            </a:r>
            <a:r>
              <a:rPr lang="en-US" dirty="0" smtClean="0"/>
              <a:t> for check.</a:t>
            </a:r>
          </a:p>
          <a:p>
            <a:endParaRPr lang="en-US" dirty="0" smtClean="0"/>
          </a:p>
          <a:p>
            <a:r>
              <a:rPr lang="en-US" dirty="0" smtClean="0"/>
              <a:t>CORRECTION DENNING PER RIVERA Feb 18, 2016</a:t>
            </a:r>
          </a:p>
          <a:p>
            <a:r>
              <a:rPr lang="en-US" dirty="0" smtClean="0"/>
              <a:t>Changed misspelling of “</a:t>
            </a:r>
            <a:r>
              <a:rPr lang="en-US" dirty="0" err="1" smtClean="0"/>
              <a:t>Sentinal</a:t>
            </a:r>
            <a:r>
              <a:rPr lang="en-US" dirty="0" smtClean="0"/>
              <a:t>” to “Sentinel”</a:t>
            </a:r>
          </a:p>
          <a:p>
            <a:endParaRPr lang="en-US" dirty="0" smtClean="0"/>
          </a:p>
          <a:p>
            <a:r>
              <a:rPr lang="en-US" dirty="0" smtClean="0"/>
              <a:t>UPDATE DENNING PER FREILICH DECISIONS FEB 12, 2016</a:t>
            </a:r>
          </a:p>
          <a:p>
            <a:r>
              <a:rPr lang="en-US" dirty="0" smtClean="0"/>
              <a:t>Changed OCO-3 to Formulation color and moved lower in list</a:t>
            </a:r>
          </a:p>
          <a:p>
            <a:r>
              <a:rPr lang="en-US" dirty="0" smtClean="0"/>
              <a:t>Changed RBI to Formulation color</a:t>
            </a:r>
          </a:p>
          <a:p>
            <a:r>
              <a:rPr lang="en-US" dirty="0" smtClean="0"/>
              <a:t>Changed GEDI to Implementation color and moved to line above it</a:t>
            </a:r>
          </a:p>
          <a:p>
            <a:r>
              <a:rPr lang="en-US" dirty="0" smtClean="0"/>
              <a:t>Added TSIS-2 in Formulation color</a:t>
            </a:r>
          </a:p>
          <a:p>
            <a:endParaRPr lang="en-US" dirty="0" smtClean="0"/>
          </a:p>
          <a:p>
            <a:r>
              <a:rPr lang="en-US" dirty="0" smtClean="0"/>
              <a:t>UPDATE DENNING PER FREILICH DECISIONS FEB 4, 2016</a:t>
            </a:r>
          </a:p>
          <a:p>
            <a:r>
              <a:rPr lang="en-US" dirty="0" smtClean="0"/>
              <a:t>Changed “Altimetry FO (Formulation in FY16) to “Sentinal-6A/B”</a:t>
            </a:r>
          </a:p>
          <a:p>
            <a:r>
              <a:rPr lang="en-US" dirty="0" smtClean="0"/>
              <a:t>On Landsat 9, removed comma and TIRFF</a:t>
            </a:r>
          </a:p>
          <a:p>
            <a:r>
              <a:rPr lang="en-US" dirty="0" smtClean="0"/>
              <a:t>Change I was going to make – “NISTAR, EPIC (NOAA’s DSCOVR) to green primary ops was already corrected</a:t>
            </a:r>
          </a:p>
          <a:p>
            <a:endParaRPr lang="en-US" dirty="0" smtClean="0"/>
          </a:p>
          <a:p>
            <a:r>
              <a:rPr lang="en-US" dirty="0" smtClean="0"/>
              <a:t>Dec. 15, 2015 – Updated: TEMPO changed to Implementation phase; NISTAR, EPIC changed to Primary Ops phase; ; OCO-3 and ECOSTRESS changed to Implementation phase; Aquarius removed; slide now fully editable. </a:t>
            </a:r>
            <a:r>
              <a:rPr lang="en-US" dirty="0" err="1" smtClean="0"/>
              <a:t>JMottar</a:t>
            </a:r>
            <a:endParaRPr lang="en-US" dirty="0" smtClean="0"/>
          </a:p>
          <a:p>
            <a:r>
              <a:rPr lang="en-US" dirty="0" smtClean="0"/>
              <a:t>May 18, 2015 – Added to SMD Multimedia Library.</a:t>
            </a:r>
          </a:p>
          <a:p>
            <a:r>
              <a:rPr lang="en-US" dirty="0" smtClean="0"/>
              <a:t>May 18, 2015 – Updated the outdated 2014 version: TRMM was removed; NISTAR, EPIC (NOAA's DSCOVR) were added; SMAP icon was updated; moon at top left was removed; color key moved to top left.-</a:t>
            </a:r>
            <a:r>
              <a:rPr lang="en-US" dirty="0" err="1" smtClean="0"/>
              <a:t>JMottar</a:t>
            </a:r>
            <a:endParaRPr lang="en-US" dirty="0" smtClean="0"/>
          </a:p>
          <a:p>
            <a:r>
              <a:rPr lang="en-US" dirty="0" smtClean="0"/>
              <a:t>ID: I-EA-15-0040 (image)</a:t>
            </a:r>
          </a:p>
          <a:p>
            <a:r>
              <a:rPr lang="en-US" dirty="0" smtClean="0"/>
              <a:t>ID: SL-EA-15-0068 (slide)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lIns="89940" tIns="44970" rIns="89940" bIns="44970"/>
          <a:lstStyle/>
          <a:p>
            <a:fld id="{C4BEF832-BDB5-481A-BC8E-B69A3BF702F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56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940" tIns="44970" rIns="89940" bIns="44970"/>
          <a:lstStyle/>
          <a:p>
            <a:r>
              <a:rPr lang="en-US" dirty="0" smtClean="0"/>
              <a:t>MISSIONS w/ years and cube </a:t>
            </a:r>
            <a:r>
              <a:rPr lang="en-US" dirty="0" err="1" smtClean="0"/>
              <a:t>sats</a:t>
            </a:r>
            <a:r>
              <a:rPr lang="en-US" dirty="0" smtClean="0"/>
              <a:t>; FY17</a:t>
            </a:r>
          </a:p>
          <a:p>
            <a:endParaRPr lang="en-US" dirty="0" smtClean="0"/>
          </a:p>
          <a:p>
            <a:pPr algn="l" defTabSz="899404" rtl="0">
              <a:lnSpc>
                <a:spcPct val="100000"/>
              </a:lnSpc>
              <a:defRPr/>
            </a:pPr>
            <a:r>
              <a:rPr lang="en-US" dirty="0" smtClean="0"/>
              <a:t>06/26:</a:t>
            </a:r>
            <a:r>
              <a:rPr lang="en-US" baseline="0" dirty="0" smtClean="0"/>
              <a:t> GPM status from primary to extended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5/23: reflecting</a:t>
            </a:r>
            <a:r>
              <a:rPr lang="en-US" baseline="0" dirty="0" smtClean="0"/>
              <a:t> proposed budget, </a:t>
            </a:r>
            <a:r>
              <a:rPr lang="en-US" baseline="0" dirty="0" err="1" smtClean="0"/>
              <a:t>X’d</a:t>
            </a:r>
            <a:r>
              <a:rPr lang="en-US" baseline="0" dirty="0" smtClean="0"/>
              <a:t> RBI; removed TSIS-2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Fleet - Earth Science Division - Missions (with color key; </a:t>
            </a:r>
            <a:r>
              <a:rPr lang="en-US" dirty="0" err="1" smtClean="0"/>
              <a:t>Gemtone</a:t>
            </a:r>
            <a:r>
              <a:rPr lang="en-US" baseline="0" dirty="0" smtClean="0"/>
              <a:t> version; </a:t>
            </a:r>
            <a:r>
              <a:rPr lang="en-US" dirty="0" smtClean="0"/>
              <a:t>editable)</a:t>
            </a:r>
          </a:p>
          <a:p>
            <a:r>
              <a:rPr lang="en-US" dirty="0" smtClean="0"/>
              <a:t>Current at of April 18, 2017</a:t>
            </a:r>
          </a:p>
          <a:p>
            <a:r>
              <a:rPr lang="en-US" i="1" dirty="0" smtClean="0"/>
              <a:t>Credit: NASA/J. Mottar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------------------------------</a:t>
            </a:r>
          </a:p>
          <a:p>
            <a:r>
              <a:rPr lang="en-US" dirty="0" smtClean="0"/>
              <a:t>SLIDE INFO</a:t>
            </a:r>
          </a:p>
          <a:p>
            <a:endParaRPr lang="en-US" dirty="0" smtClean="0"/>
          </a:p>
          <a:p>
            <a:r>
              <a:rPr lang="en-US" b="1" dirty="0" smtClean="0"/>
              <a:t>April 18, 2017 – Changed LIS and SAGE III to green, Removed EO-1</a:t>
            </a:r>
          </a:p>
          <a:p>
            <a:endParaRPr lang="en-US" b="1" dirty="0" smtClean="0"/>
          </a:p>
          <a:p>
            <a:r>
              <a:rPr lang="en-US" b="0" dirty="0" smtClean="0"/>
              <a:t>January</a:t>
            </a:r>
            <a:r>
              <a:rPr lang="en-US" b="0" baseline="0" dirty="0" smtClean="0"/>
              <a:t> 24, 2017 – Removed </a:t>
            </a:r>
            <a:r>
              <a:rPr lang="en-US" b="0" baseline="0" dirty="0" err="1" smtClean="0"/>
              <a:t>Rapidscat</a:t>
            </a:r>
            <a:r>
              <a:rPr lang="en-US" b="0" baseline="0" dirty="0" smtClean="0"/>
              <a:t>, changed CYGNSS to green</a:t>
            </a:r>
          </a:p>
          <a:p>
            <a:endParaRPr lang="en-US" b="0" baseline="0" dirty="0" smtClean="0"/>
          </a:p>
          <a:p>
            <a:r>
              <a:rPr lang="en-US" b="0" dirty="0" smtClean="0"/>
              <a:t>August 25 – </a:t>
            </a:r>
            <a:r>
              <a:rPr lang="en-US" b="0" dirty="0" err="1" smtClean="0"/>
              <a:t>Ianson</a:t>
            </a:r>
            <a:r>
              <a:rPr lang="en-US" b="0" dirty="0" smtClean="0"/>
              <a:t> approved, Denning change</a:t>
            </a:r>
            <a:r>
              <a:rPr lang="en-US" b="0" baseline="0" dirty="0" smtClean="0"/>
              <a:t> on </a:t>
            </a:r>
            <a:r>
              <a:rPr lang="en-US" b="0" dirty="0" smtClean="0"/>
              <a:t>NISAR</a:t>
            </a:r>
            <a:r>
              <a:rPr lang="en-US" b="0" baseline="0" dirty="0" smtClean="0"/>
              <a:t>, changed yellow to orange implementation given KCP-C</a:t>
            </a:r>
            <a:endParaRPr lang="en-US" b="0" dirty="0" smtClean="0"/>
          </a:p>
          <a:p>
            <a:endParaRPr lang="en-US" b="1" dirty="0" smtClean="0"/>
          </a:p>
          <a:p>
            <a:r>
              <a:rPr lang="en-US" dirty="0" smtClean="0"/>
              <a:t>July 22 – Denning change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Ianson</a:t>
            </a:r>
            <a:r>
              <a:rPr lang="en-US" baseline="0" dirty="0" smtClean="0"/>
              <a:t>:  move TROPICS (12) with MAIA and EVM-2 and delete separate icon and name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July 21 - Denning changes per </a:t>
            </a:r>
            <a:r>
              <a:rPr lang="en-US" dirty="0" err="1" smtClean="0"/>
              <a:t>Freilich</a:t>
            </a:r>
            <a:r>
              <a:rPr lang="en-US" dirty="0" smtClean="0"/>
              <a:t>/</a:t>
            </a:r>
            <a:r>
              <a:rPr lang="en-US" dirty="0" err="1" smtClean="0"/>
              <a:t>Ianson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	Fixed</a:t>
            </a:r>
            <a:r>
              <a:rPr lang="en-US" baseline="0" dirty="0" smtClean="0"/>
              <a:t> misspelling of e in Sentinel and corrected it to not be all caps</a:t>
            </a:r>
          </a:p>
          <a:p>
            <a:r>
              <a:rPr lang="en-US" baseline="0" dirty="0" smtClean="0"/>
              <a:t>	Separated each ISS mission on its own line</a:t>
            </a:r>
          </a:p>
          <a:p>
            <a:r>
              <a:rPr lang="en-US" baseline="0" dirty="0" smtClean="0"/>
              <a:t>	Put MAIA and EVM-2 on own as new, taking MAIA off PACE</a:t>
            </a:r>
          </a:p>
          <a:p>
            <a:r>
              <a:rPr lang="en-US" baseline="0" dirty="0" smtClean="0"/>
              <a:t>	Change RBI to Orange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July 13-14 Mottar added TROPICS</a:t>
            </a:r>
            <a:r>
              <a:rPr lang="en-US" baseline="0" dirty="0" smtClean="0"/>
              <a:t> icon and name.  </a:t>
            </a:r>
            <a:r>
              <a:rPr lang="en-US" dirty="0" smtClean="0"/>
              <a:t>Denning made the following changes (had discussed w </a:t>
            </a:r>
            <a:r>
              <a:rPr lang="en-US" dirty="0" err="1" smtClean="0"/>
              <a:t>Freilich</a:t>
            </a:r>
            <a:r>
              <a:rPr lang="en-US" dirty="0" smtClean="0"/>
              <a:t> to do when these passed KCP-B and</a:t>
            </a:r>
            <a:r>
              <a:rPr lang="en-US" baseline="0" dirty="0" smtClean="0"/>
              <a:t> into</a:t>
            </a:r>
            <a:r>
              <a:rPr lang="en-US" dirty="0" smtClean="0"/>
              <a:t> implementation) changed yellow to orange for:</a:t>
            </a:r>
          </a:p>
          <a:p>
            <a:r>
              <a:rPr lang="en-US" dirty="0" smtClean="0"/>
              <a:t>	OCO-3, SWOT, TSIS-1, GEDI</a:t>
            </a:r>
          </a:p>
          <a:p>
            <a:endParaRPr lang="en-US" dirty="0" smtClean="0"/>
          </a:p>
          <a:p>
            <a:r>
              <a:rPr lang="en-US" dirty="0" smtClean="0"/>
              <a:t>April 29 per </a:t>
            </a:r>
            <a:r>
              <a:rPr lang="en-US" dirty="0" err="1" smtClean="0"/>
              <a:t>Freilich</a:t>
            </a:r>
            <a:r>
              <a:rPr lang="en-US" dirty="0" smtClean="0"/>
              <a:t>, Denning made these changes:</a:t>
            </a:r>
          </a:p>
          <a:p>
            <a:r>
              <a:rPr lang="en-US" dirty="0" smtClean="0"/>
              <a:t>	-Put MAIA with PACE</a:t>
            </a:r>
          </a:p>
          <a:p>
            <a:endParaRPr lang="en-US" dirty="0" smtClean="0"/>
          </a:p>
          <a:p>
            <a:r>
              <a:rPr lang="en-US" dirty="0" smtClean="0"/>
              <a:t>April 26 per </a:t>
            </a:r>
            <a:r>
              <a:rPr lang="en-US" dirty="0" err="1" smtClean="0"/>
              <a:t>Ianson</a:t>
            </a:r>
            <a:r>
              <a:rPr lang="en-US" dirty="0" smtClean="0"/>
              <a:t> information on 4/22, Denning made these changes:</a:t>
            </a:r>
          </a:p>
          <a:p>
            <a:r>
              <a:rPr lang="en-US" dirty="0" smtClean="0"/>
              <a:t>	TSIS-1 orange changed to yellow as still in formulation (until if successful KDP-C June 8)</a:t>
            </a:r>
          </a:p>
          <a:p>
            <a:r>
              <a:rPr lang="en-US" dirty="0" smtClean="0"/>
              <a:t>	GEDI orange changed to  yellow as still in formulation (until if successful KDP-C June 9</a:t>
            </a:r>
          </a:p>
          <a:p>
            <a:r>
              <a:rPr lang="en-US" dirty="0" smtClean="0"/>
              <a:t>	changed order put ECOSTRESS before TSIS-1</a:t>
            </a:r>
          </a:p>
          <a:p>
            <a:endParaRPr lang="en-US" dirty="0" smtClean="0"/>
          </a:p>
          <a:p>
            <a:r>
              <a:rPr lang="en-US" dirty="0" smtClean="0"/>
              <a:t>April 22 Changed JPSS-2 (NOAA) to yellow for Formulation (confirmed w Carolyn Mercer and Ariel </a:t>
            </a:r>
            <a:r>
              <a:rPr lang="en-US" dirty="0" err="1" smtClean="0"/>
              <a:t>Pavlick</a:t>
            </a:r>
            <a:r>
              <a:rPr lang="en-US" dirty="0" smtClean="0"/>
              <a:t> (OCE embed with master tables)) as it had been in orange Implementation.  Chart sent to </a:t>
            </a:r>
            <a:r>
              <a:rPr lang="en-US" dirty="0" err="1" smtClean="0"/>
              <a:t>Ianson</a:t>
            </a:r>
            <a:r>
              <a:rPr lang="en-US" dirty="0" smtClean="0"/>
              <a:t> and </a:t>
            </a:r>
            <a:r>
              <a:rPr lang="en-US" dirty="0" err="1" smtClean="0"/>
              <a:t>Neeck</a:t>
            </a:r>
            <a:r>
              <a:rPr lang="en-US" dirty="0" smtClean="0"/>
              <a:t> for check.</a:t>
            </a:r>
          </a:p>
          <a:p>
            <a:endParaRPr lang="en-US" dirty="0" smtClean="0"/>
          </a:p>
          <a:p>
            <a:r>
              <a:rPr lang="en-US" dirty="0" smtClean="0"/>
              <a:t>CORRECTION DENNING PER RIVERA Feb 18, 2016</a:t>
            </a:r>
          </a:p>
          <a:p>
            <a:r>
              <a:rPr lang="en-US" dirty="0" smtClean="0"/>
              <a:t>Changed misspelling of “</a:t>
            </a:r>
            <a:r>
              <a:rPr lang="en-US" dirty="0" err="1" smtClean="0"/>
              <a:t>Sentinal</a:t>
            </a:r>
            <a:r>
              <a:rPr lang="en-US" dirty="0" smtClean="0"/>
              <a:t>” to “Sentinel”</a:t>
            </a:r>
          </a:p>
          <a:p>
            <a:endParaRPr lang="en-US" dirty="0" smtClean="0"/>
          </a:p>
          <a:p>
            <a:r>
              <a:rPr lang="en-US" dirty="0" smtClean="0"/>
              <a:t>UPDATE DENNING PER FREILICH DECISIONS FEB 12, 2016</a:t>
            </a:r>
          </a:p>
          <a:p>
            <a:r>
              <a:rPr lang="en-US" dirty="0" smtClean="0"/>
              <a:t>Changed OCO-3 to Formulation color and moved lower in list</a:t>
            </a:r>
          </a:p>
          <a:p>
            <a:r>
              <a:rPr lang="en-US" dirty="0" smtClean="0"/>
              <a:t>Changed RBI to Formulation color</a:t>
            </a:r>
          </a:p>
          <a:p>
            <a:r>
              <a:rPr lang="en-US" dirty="0" smtClean="0"/>
              <a:t>Changed GEDI to Implementation color and moved to line above it</a:t>
            </a:r>
          </a:p>
          <a:p>
            <a:r>
              <a:rPr lang="en-US" dirty="0" smtClean="0"/>
              <a:t>Added TSIS-2 in Formulation color</a:t>
            </a:r>
          </a:p>
          <a:p>
            <a:endParaRPr lang="en-US" dirty="0" smtClean="0"/>
          </a:p>
          <a:p>
            <a:r>
              <a:rPr lang="en-US" dirty="0" smtClean="0"/>
              <a:t>UPDATE DENNING PER FREILICH DECISIONS FEB 4, 2016</a:t>
            </a:r>
          </a:p>
          <a:p>
            <a:r>
              <a:rPr lang="en-US" dirty="0" smtClean="0"/>
              <a:t>Changed “Altimetry FO (Formulation in FY16) to “Sentinal-6A/B”</a:t>
            </a:r>
          </a:p>
          <a:p>
            <a:r>
              <a:rPr lang="en-US" dirty="0" smtClean="0"/>
              <a:t>On Landsat 9, removed comma and TIRFF</a:t>
            </a:r>
          </a:p>
          <a:p>
            <a:r>
              <a:rPr lang="en-US" dirty="0" smtClean="0"/>
              <a:t>Change I was going to make – “NISTAR, EPIC (NOAA’s DSCOVR) to green primary ops was already corrected</a:t>
            </a:r>
          </a:p>
          <a:p>
            <a:endParaRPr lang="en-US" dirty="0" smtClean="0"/>
          </a:p>
          <a:p>
            <a:r>
              <a:rPr lang="en-US" dirty="0" smtClean="0"/>
              <a:t>Dec. 15, 2015 – Updated: TEMPO changed to Implementation phase; NISTAR, EPIC changed to Primary Ops phase; ; OCO-3 and ECOSTRESS changed to Implementation phase; Aquarius removed; slide now fully editable. </a:t>
            </a:r>
            <a:r>
              <a:rPr lang="en-US" dirty="0" err="1" smtClean="0"/>
              <a:t>JMottar</a:t>
            </a:r>
            <a:endParaRPr lang="en-US" dirty="0" smtClean="0"/>
          </a:p>
          <a:p>
            <a:r>
              <a:rPr lang="en-US" dirty="0" smtClean="0"/>
              <a:t>May 18, 2015 – Added to SMD Multimedia Library.</a:t>
            </a:r>
          </a:p>
          <a:p>
            <a:r>
              <a:rPr lang="en-US" dirty="0" smtClean="0"/>
              <a:t>May 18, 2015 – Updated the outdated 2014 version: TRMM was removed; NISTAR, EPIC (NOAA's DSCOVR) were added; SMAP icon was updated; moon at top left was removed; color key moved to top left.-</a:t>
            </a:r>
            <a:r>
              <a:rPr lang="en-US" dirty="0" err="1" smtClean="0"/>
              <a:t>JMottar</a:t>
            </a:r>
            <a:endParaRPr lang="en-US" dirty="0" smtClean="0"/>
          </a:p>
          <a:p>
            <a:r>
              <a:rPr lang="en-US" dirty="0" smtClean="0"/>
              <a:t>ID: I-EA-15-0040 (image)</a:t>
            </a:r>
          </a:p>
          <a:p>
            <a:r>
              <a:rPr lang="en-US" dirty="0" smtClean="0"/>
              <a:t>ID: SL-EA-15-0068 (slide)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lIns="89940" tIns="44970" rIns="89940" bIns="44970"/>
          <a:lstStyle/>
          <a:p>
            <a:fld id="{C4BEF832-BDB5-481A-BC8E-B69A3BF702F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14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39EE72-446C-4E89-9D84-E30D697F6F64}" type="slidenum">
              <a:rPr lang="en-US" smtClean="0">
                <a:solidFill>
                  <a:srgbClr val="000000"/>
                </a:solidFill>
                <a:latin typeface="Calibri"/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34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80D8CFE-7092-45C9-896D-B78D3ED12BBA}" type="slidenum">
              <a:rPr lang="en-US">
                <a:solidFill>
                  <a:srgbClr val="000000"/>
                </a:solidFill>
                <a:latin typeface="Calibri"/>
              </a:rPr>
              <a:pPr/>
              <a:t>9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582" y="8686491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95EE0233-C8DD-4808-BE75-5A582708EB40}" type="slidenum">
              <a:rPr lang="en-US" sz="1200" kern="120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pPr algn="r" defTabSz="914400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kern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342465"/>
            <a:ext cx="5028579" cy="4116049"/>
          </a:xfrm>
          <a:noFill/>
          <a:ln/>
        </p:spPr>
        <p:txBody>
          <a:bodyPr lIns="91440" tIns="45720" rIns="91440" bIns="45720"/>
          <a:lstStyle/>
          <a:p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16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5172" y="1061357"/>
            <a:ext cx="9018671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44" tIns="48472" rIns="96944" bIns="48472" anchor="ctr"/>
          <a:lstStyle/>
          <a:p>
            <a:pPr algn="l" defTabSz="914116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pitchFamily="34" charset="0"/>
              <a:ea typeface="ヒラギノ角ゴ Pro W3" charset="-128"/>
              <a:cs typeface="+mn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 userDrawn="1"/>
        </p:nvGraphicFramePr>
        <p:xfrm>
          <a:off x="3" y="0"/>
          <a:ext cx="72189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1523810" imgH="1380952" progId="">
                  <p:embed/>
                </p:oleObj>
              </mc:Choice>
              <mc:Fallback>
                <p:oleObj name="Photo Editor Photo" r:id="rId3" imgW="1523810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72189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8903" y="7938"/>
            <a:ext cx="6067425" cy="1143000"/>
          </a:xfrm>
          <a:prstGeom prst="rect">
            <a:avLst/>
          </a:prstGeom>
        </p:spPr>
        <p:txBody>
          <a:bodyPr lIns="91398" tIns="45701" rIns="91398" bIns="4570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398" tIns="45701" rIns="91398" bIns="457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868" y="6356240"/>
            <a:ext cx="2132263" cy="365691"/>
          </a:xfrm>
          <a:prstGeom prst="rect">
            <a:avLst/>
          </a:prstGeom>
        </p:spPr>
        <p:txBody>
          <a:bodyPr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algn="l" rtl="0" eaLnBrk="0" hangingPunct="0">
              <a:defRPr/>
            </a:pPr>
            <a:endParaRPr lang="en-US" kern="1200" dirty="0"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72" y="6356240"/>
            <a:ext cx="2894263" cy="365691"/>
          </a:xfrm>
          <a:prstGeom prst="rect">
            <a:avLst/>
          </a:prstGeom>
        </p:spPr>
        <p:txBody>
          <a:bodyPr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algn="l" rtl="0" eaLnBrk="0" hangingPunct="0">
              <a:defRPr/>
            </a:pPr>
            <a:endParaRPr lang="en-US" kern="1200" dirty="0"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70" y="6356240"/>
            <a:ext cx="2132263" cy="365691"/>
          </a:xfrm>
          <a:prstGeom prst="rect">
            <a:avLst/>
          </a:prstGeom>
        </p:spPr>
        <p:txBody>
          <a:bodyPr lIns="91410" tIns="45706" rIns="91410" bIns="45706"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algn="l" rtl="0">
              <a:defRPr/>
            </a:pPr>
            <a:fld id="{9A2B93D3-BCD4-E244-95FE-67FB5DB1BE9A}" type="slidenum">
              <a:rPr lang="en-US" kern="1200">
                <a:ea typeface="ヒラギノ角ゴ Pro W3" charset="-128"/>
                <a:cs typeface="+mn-cs"/>
              </a:rPr>
              <a:pPr algn="l" rtl="0">
                <a:defRPr/>
              </a:pPr>
              <a:t>‹#›</a:t>
            </a:fld>
            <a:endParaRPr lang="en-US" kern="1200" dirty="0"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801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5172" y="1061357"/>
            <a:ext cx="9018671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44" tIns="48472" rIns="96944" bIns="48472" anchor="ctr"/>
          <a:lstStyle/>
          <a:p>
            <a:pPr algn="l" defTabSz="914116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pitchFamily="34" charset="0"/>
              <a:ea typeface="ヒラギノ角ゴ Pro W3" charset="-128"/>
              <a:cs typeface="+mn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69021935"/>
              </p:ext>
            </p:extLst>
          </p:nvPr>
        </p:nvGraphicFramePr>
        <p:xfrm>
          <a:off x="0" y="-1"/>
          <a:ext cx="990600" cy="91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3" imgW="1523810" imgH="1380952" progId="">
                  <p:embed/>
                </p:oleObj>
              </mc:Choice>
              <mc:Fallback>
                <p:oleObj name="Photo Editor Photo" r:id="rId3" imgW="1523810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90600" cy="914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8903" y="7938"/>
            <a:ext cx="6067425" cy="1143000"/>
          </a:xfrm>
          <a:prstGeom prst="rect">
            <a:avLst/>
          </a:prstGeom>
        </p:spPr>
        <p:txBody>
          <a:bodyPr lIns="91398" tIns="45701" rIns="91398" bIns="4570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398" tIns="45701" rIns="91398" bIns="457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868" y="6356240"/>
            <a:ext cx="2132263" cy="365691"/>
          </a:xfrm>
          <a:prstGeom prst="rect">
            <a:avLst/>
          </a:prstGeom>
        </p:spPr>
        <p:txBody>
          <a:bodyPr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algn="l" rtl="0" eaLnBrk="0" hangingPunct="0">
              <a:defRPr/>
            </a:pPr>
            <a:endParaRPr lang="en-US" kern="1200" dirty="0"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72" y="6356240"/>
            <a:ext cx="2894263" cy="365691"/>
          </a:xfrm>
          <a:prstGeom prst="rect">
            <a:avLst/>
          </a:prstGeom>
        </p:spPr>
        <p:txBody>
          <a:bodyPr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algn="l" rtl="0" eaLnBrk="0" hangingPunct="0">
              <a:defRPr/>
            </a:pPr>
            <a:endParaRPr lang="en-US" kern="1200" dirty="0"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870" y="6356240"/>
            <a:ext cx="2132263" cy="365691"/>
          </a:xfrm>
          <a:prstGeom prst="rect">
            <a:avLst/>
          </a:prstGeom>
        </p:spPr>
        <p:txBody>
          <a:bodyPr lIns="91410" tIns="45706" rIns="91410" bIns="45706"/>
          <a:lstStyle>
            <a:lvl1pPr defTabSz="456998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</a:defRPr>
            </a:lvl1pPr>
          </a:lstStyle>
          <a:p>
            <a:pPr algn="l" rtl="0">
              <a:defRPr/>
            </a:pPr>
            <a:fld id="{9A2B93D3-BCD4-E244-95FE-67FB5DB1BE9A}" type="slidenum">
              <a:rPr lang="en-US" kern="1200">
                <a:ea typeface="ヒラギノ角ゴ Pro W3" charset="-128"/>
                <a:cs typeface="+mn-cs"/>
              </a:rPr>
              <a:pPr algn="l" rtl="0">
                <a:defRPr/>
              </a:pPr>
              <a:t>‹#›</a:t>
            </a:fld>
            <a:endParaRPr lang="en-US" kern="1200" dirty="0"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8017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7225" y="6300788"/>
            <a:ext cx="1905000" cy="3540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33F51A-7C37-8945-AFFA-6AF991FA982B}" type="slidenum"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24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fld id="{3789E00E-EADA-564F-BBF1-09FD21901AA6}" type="datetime1">
              <a:rPr lang="en-US" sz="2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10/18/17</a:t>
            </a:fld>
            <a:endParaRPr lang="en-US" sz="2000" kern="1200" dirty="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 dirty="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fld id="{E98BD91B-368C-C443-8B24-A308A17CFF0E}" type="slidenum">
              <a:rPr lang="en-US" sz="20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algn="l"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 kern="1200" dirty="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6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915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82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98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962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254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1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33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296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54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365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DA2-D418-8742-AA62-AA4055C871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9EF9-6F3B-0049-BEF7-E810DFF64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75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902711E2-22B5-4A11-9C15-C67BBBC45D28}" type="slidenum">
              <a:rPr lang="en-US" smtClean="0">
                <a:latin typeface="Arial Narrow"/>
              </a:rPr>
              <a:pPr/>
              <a:t>‹#›</a:t>
            </a:fld>
            <a:endParaRPr lang="en-US" dirty="0" smtClean="0">
              <a:latin typeface="Arial Narrow"/>
            </a:endParaRPr>
          </a:p>
          <a:p>
            <a:endParaRPr lang="en-US" dirty="0">
              <a:latin typeface="Arial Narrow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7541345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71450" y="6523038"/>
            <a:ext cx="489585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kern="1200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06971" y="6596063"/>
            <a:ext cx="508455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9DB952-D2FF-471F-897E-1437345C8095}" type="slidenum">
              <a:rPr lang="en-US" altLang="en-US">
                <a:latin typeface="Arial Narrow"/>
              </a:rPr>
              <a:pPr/>
              <a:t>‹#›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813550" y="6597650"/>
            <a:ext cx="762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8095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93700"/>
            <a:ext cx="7239000" cy="749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95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254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902711E2-22B5-4A11-9C15-C67BBBC45D28}" type="slidenum">
              <a:rPr lang="en-US" smtClean="0">
                <a:latin typeface="Arial Narrow"/>
              </a:rPr>
              <a:pPr/>
              <a:t>‹#›</a:t>
            </a:fld>
            <a:endParaRPr lang="en-US" dirty="0" smtClean="0">
              <a:latin typeface="Arial Narrow"/>
            </a:endParaRPr>
          </a:p>
          <a:p>
            <a:endParaRPr lang="en-US" dirty="0">
              <a:latin typeface="Arial Narrow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252622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04386" y="6483349"/>
            <a:ext cx="787725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Arial Narrow"/>
              </a:rPr>
              <a:t>9/16/14</a:t>
            </a:r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7534" y="6483349"/>
            <a:ext cx="4588933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The technical data in this document is controlled under the U.S. Export Regulations; release to foreign persons may require an export authorization.   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49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  <a:latin typeface="Arial Narrow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001888" y="1297172"/>
            <a:ext cx="7684911" cy="494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098" name="Picture 2" descr="inde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540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90563" y="5516563"/>
            <a:ext cx="6138862" cy="519112"/>
          </a:xfrm>
        </p:spPr>
        <p:txBody>
          <a:bodyPr anchor="t">
            <a:sp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0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95325" y="6075363"/>
            <a:ext cx="6137275" cy="325437"/>
          </a:xfrm>
        </p:spPr>
        <p:txBody>
          <a:bodyPr>
            <a:spAutoFit/>
          </a:bodyPr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mes_B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3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FFFF"/>
                </a:solidFill>
                <a:ea typeface="+mn-ea"/>
              </a:defRPr>
            </a:lvl1pPr>
          </a:lstStyle>
          <a:p>
            <a:pPr defTabSz="914400" rtl="0" fontAlgn="base">
              <a:spcBef>
                <a:spcPct val="0"/>
              </a:spcBef>
              <a:spcAft>
                <a:spcPct val="0"/>
              </a:spcAft>
            </a:pPr>
            <a:fld id="{33D804BE-5198-2946-A7CF-1560F12F4DF1}" type="slidenum">
              <a:rPr lang="en-US" kern="1200" smtClean="0">
                <a:latin typeface="Arial" pitchFamily="34" charset="0"/>
                <a:cs typeface="+mn-cs"/>
              </a:rPr>
              <a:pPr defTabSz="9144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latin typeface="Arial" pitchFamily="34" charset="0"/>
              <a:cs typeface="+mn-cs"/>
            </a:endParaRPr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7" y="1165225"/>
            <a:ext cx="875665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pPr algn="l" defTabSz="914400" rtl="0" fontAlgn="base">
              <a:spcBef>
                <a:spcPct val="0"/>
              </a:spcBef>
              <a:spcAft>
                <a:spcPct val="0"/>
              </a:spcAft>
            </a:pPr>
            <a:fld id="{1A91A39F-11B5-9847-AA17-E654CBC879A1}" type="datetimeFigureOut">
              <a:rPr lang="en-US" kern="1200" smtClean="0">
                <a:latin typeface="Arial" pitchFamily="34" charset="0"/>
                <a:ea typeface="ＭＳ Ｐゴシック" pitchFamily="34" charset="-128"/>
                <a:cs typeface="+mn-cs"/>
              </a:rPr>
              <a:pPr algn="l" defTabSz="914400" rtl="0" fontAlgn="base">
                <a:spcBef>
                  <a:spcPct val="0"/>
                </a:spcBef>
                <a:spcAft>
                  <a:spcPct val="0"/>
                </a:spcAft>
              </a:pPr>
              <a:t>10/18/17</a:t>
            </a:fld>
            <a:endParaRPr lang="en-US" kern="12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4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 Narrow"/>
          <a:ea typeface="+mj-ea"/>
          <a:cs typeface="Arial Narrow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515938" indent="-233363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+mn-ea"/>
        </a:defRPr>
      </a:lvl2pPr>
      <a:lvl3pPr marL="739775" indent="-166688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FFFFFF"/>
          </a:solidFill>
          <a:latin typeface="+mn-lt"/>
          <a:ea typeface="+mn-ea"/>
        </a:defRPr>
      </a:lvl3pPr>
      <a:lvl4pPr marL="1089025" indent="-233363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FFFFFF"/>
          </a:solidFill>
          <a:latin typeface="+mn-lt"/>
          <a:ea typeface="+mn-ea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074" name="Picture 2" descr="index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539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123825"/>
            <a:ext cx="8142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9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907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39078" name="Rectangle 6"/>
          <p:cNvSpPr>
            <a:spLocks noChangeArrowheads="1"/>
          </p:cNvSpPr>
          <p:nvPr userDrawn="1"/>
        </p:nvSpPr>
        <p:spPr bwMode="auto">
          <a:xfrm>
            <a:off x="6908800" y="6259513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fld id="{8454DFDE-89E5-4AE2-B06C-916BAAE55B8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ransition xmlns:p14="http://schemas.microsoft.com/office/powerpoint/2010/main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39713" algn="l" rtl="0" fontAlgn="base">
        <a:lnSpc>
          <a:spcPct val="85000"/>
        </a:lnSpc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2pPr>
      <a:lvl3pPr marL="917575" indent="-166688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5713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5938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7E0BDA2-D418-8742-AA62-AA4055C8716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10/18/17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299EF9-6F3B-0049-BEF7-E810DFF6428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tiff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jpeg"/><Relationship Id="rId20" Type="http://schemas.openxmlformats.org/officeDocument/2006/relationships/image" Target="../media/image61.jpe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jpeg"/><Relationship Id="rId24" Type="http://schemas.openxmlformats.org/officeDocument/2006/relationships/image" Target="../media/image65.jpeg"/><Relationship Id="rId10" Type="http://schemas.openxmlformats.org/officeDocument/2006/relationships/image" Target="../media/image51.jpe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jpe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5.jpeg"/><Relationship Id="rId5" Type="http://schemas.openxmlformats.org/officeDocument/2006/relationships/image" Target="../media/image46.pn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NASA Overview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NASA Earth Science Division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 smtClean="0"/>
              <a:t>NASA leads or co-leads 47 of the 87 total CEOS Objectives/Deliverables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All NASA-involved tasks have updated progress/status in the CEOS Work Plan database</a:t>
            </a:r>
            <a:endParaRPr lang="en-US" sz="1400" i="1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NASA continues free and open provision of all EO data products  – policy since </a:t>
            </a:r>
            <a:r>
              <a:rPr lang="en-US" sz="1400" b="1" dirty="0" smtClean="0"/>
              <a:t>1994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Metadata, processing codes, model outputs as well as data products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&gt;17.5 petabytes total holdings (as of 2016)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&gt; 17 petabytes distributed to date</a:t>
            </a:r>
            <a:endParaRPr lang="en-US" sz="1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 smtClean="0"/>
              <a:t>Recent Launches:  CYGNSS (12/2016), SAGE-III (2/2017), LIS (2/2017), RAVAN (CS- 11/2016), </a:t>
            </a:r>
            <a:r>
              <a:rPr lang="en-US" sz="1400" dirty="0" err="1" smtClean="0"/>
              <a:t>ICECube</a:t>
            </a:r>
            <a:r>
              <a:rPr lang="en-US" sz="1400" dirty="0" smtClean="0"/>
              <a:t> (CS- 4/2017), </a:t>
            </a:r>
            <a:r>
              <a:rPr lang="en-US" sz="1400" i="1" dirty="0" err="1" smtClean="0"/>
              <a:t>MiRaTA</a:t>
            </a:r>
            <a:r>
              <a:rPr lang="en-US" sz="1400" i="1" dirty="0" smtClean="0"/>
              <a:t> (CS- 11/2017)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Near-Term Upcoming Launches:  TSIS-1 (11/2017-2/2018), GRACE-FO (3/2018), ICESat-2 (9/2018), &gt;6 </a:t>
            </a:r>
            <a:r>
              <a:rPr lang="en-US" sz="1400" dirty="0" err="1" smtClean="0"/>
              <a:t>CubeSats</a:t>
            </a:r>
            <a:r>
              <a:rPr lang="en-US" sz="1400" dirty="0" smtClean="0"/>
              <a:t> before 6/2018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Recent Mission Terminations:  EO-1, GRACE; </a:t>
            </a:r>
            <a:r>
              <a:rPr lang="en-US" sz="1400" i="1" dirty="0" smtClean="0"/>
              <a:t>Jason-2, </a:t>
            </a:r>
            <a:r>
              <a:rPr lang="en-US" sz="1400" i="1" dirty="0" err="1" smtClean="0"/>
              <a:t>Cloudsat</a:t>
            </a:r>
            <a:r>
              <a:rPr lang="en-US" sz="1400" i="1" dirty="0" smtClean="0"/>
              <a:t> orbit changes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Budget Status: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Funded at (high) 2016 </a:t>
            </a:r>
            <a:r>
              <a:rPr lang="en-US" sz="1400" dirty="0" smtClean="0"/>
              <a:t>level through 8 December 2017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President’s FY18 budget </a:t>
            </a:r>
            <a:r>
              <a:rPr lang="en-US" sz="1400" b="1" i="1" dirty="0" smtClean="0"/>
              <a:t>proposal </a:t>
            </a:r>
            <a:r>
              <a:rPr lang="en-US" sz="1400" dirty="0" smtClean="0"/>
              <a:t>includes 8.9% overall cut, 5 mission terminations, initiates new missions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DSCOVR-EPIC/NISTAR, RBI, PACE, CLARREO-PF, OCO-3 proposed terminated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Continues all other missions in development and operation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TROPICS, </a:t>
            </a:r>
            <a:r>
              <a:rPr lang="en-US" sz="1400" dirty="0" err="1" smtClean="0"/>
              <a:t>GeoCarb</a:t>
            </a:r>
            <a:r>
              <a:rPr lang="en-US" sz="1400" dirty="0" smtClean="0"/>
              <a:t> initiated (among others)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Congressional appropriation informed by – but not necessarily identical to – President’s proposal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Decadal Survey expected 12/2017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NASA Agency Overview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153400" cy="3962400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75570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NASA Earth Science Data Systems</a:t>
            </a:r>
            <a:endParaRPr lang="en-US" dirty="0"/>
          </a:p>
        </p:txBody>
      </p:sp>
      <p:pic>
        <p:nvPicPr>
          <p:cNvPr id="123" name="Picture 122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505200" cy="2628900"/>
          </a:xfrm>
          <a:prstGeom prst="rect">
            <a:avLst/>
          </a:prstGeom>
        </p:spPr>
      </p:pic>
      <p:pic>
        <p:nvPicPr>
          <p:cNvPr id="124" name="Picture 123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505200" cy="2628900"/>
          </a:xfrm>
          <a:prstGeom prst="rect">
            <a:avLst/>
          </a:prstGeom>
        </p:spPr>
      </p:pic>
      <p:pic>
        <p:nvPicPr>
          <p:cNvPr id="125" name="Picture 124" descr="Slide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24300"/>
            <a:ext cx="3505200" cy="2628900"/>
          </a:xfrm>
          <a:prstGeom prst="rect">
            <a:avLst/>
          </a:prstGeom>
        </p:spPr>
      </p:pic>
      <p:pic>
        <p:nvPicPr>
          <p:cNvPr id="126" name="Picture 125" descr="Slide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9624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04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 smtClean="0"/>
              <a:t>NASA leads or co-leads 47 of the 87 total CEOS Objectives/Deliverables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All NASA-involved tasks have updated progress/status in the CEOS Work Plan database</a:t>
            </a:r>
            <a:endParaRPr lang="en-US" sz="1400" i="1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NASA continues free and open provision of all EO data products  – policy since </a:t>
            </a:r>
            <a:r>
              <a:rPr lang="en-US" sz="1400" b="1" dirty="0" smtClean="0"/>
              <a:t>1994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Metadata, processing codes, model outputs as well as data products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&gt;17.5 petabytes total holdings (as of 2016)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&gt; 17 petabytes distributed to date</a:t>
            </a:r>
            <a:endParaRPr lang="en-US" sz="1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 smtClean="0"/>
              <a:t>Recent Launches:  CYGNSS (12/2016), SAGE-III (2/2017), LIS (2/2017), RAVAN (CS- 11/2016), </a:t>
            </a:r>
            <a:r>
              <a:rPr lang="en-US" sz="1400" dirty="0" err="1" smtClean="0"/>
              <a:t>ICECube</a:t>
            </a:r>
            <a:r>
              <a:rPr lang="en-US" sz="1400" dirty="0" smtClean="0"/>
              <a:t> (CS- 4/2017), </a:t>
            </a:r>
            <a:r>
              <a:rPr lang="en-US" sz="1400" i="1" dirty="0" err="1" smtClean="0"/>
              <a:t>MiRaTA</a:t>
            </a:r>
            <a:r>
              <a:rPr lang="en-US" sz="1400" i="1" dirty="0" smtClean="0"/>
              <a:t> (CS- 11/2017)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Near-Term Upcoming Launches:  TSIS-1 (11/2017-2/2018), GRACE-FO (3/2018), ICESat-2 (9/2018), &gt;6 </a:t>
            </a:r>
            <a:r>
              <a:rPr lang="en-US" sz="1400" dirty="0" err="1" smtClean="0"/>
              <a:t>CubeSats</a:t>
            </a:r>
            <a:r>
              <a:rPr lang="en-US" sz="1400" dirty="0" smtClean="0"/>
              <a:t> before 6/2018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Recent Mission Terminations:  EO-1, GRACE; </a:t>
            </a:r>
            <a:r>
              <a:rPr lang="en-US" sz="1400" i="1" dirty="0" smtClean="0"/>
              <a:t>Jason-2, </a:t>
            </a:r>
            <a:r>
              <a:rPr lang="en-US" sz="1400" i="1" dirty="0" err="1" smtClean="0"/>
              <a:t>Cloudsat</a:t>
            </a:r>
            <a:r>
              <a:rPr lang="en-US" sz="1400" i="1" dirty="0" smtClean="0"/>
              <a:t> orbit changes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Budget Status: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Funded at (high) 2016 </a:t>
            </a:r>
            <a:r>
              <a:rPr lang="en-US" sz="1400" dirty="0" smtClean="0"/>
              <a:t>level through 8 December 2017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President’s FY18 budget </a:t>
            </a:r>
            <a:r>
              <a:rPr lang="en-US" sz="1400" b="1" i="1" dirty="0" smtClean="0"/>
              <a:t>proposal </a:t>
            </a:r>
            <a:r>
              <a:rPr lang="en-US" sz="1400" dirty="0" smtClean="0"/>
              <a:t>includes 8.9% overall cut, 5 mission terminations, initiates new missions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DSCOVR-EPIC/NISTAR, RBI, PACE, CLARREO-PF, OCO-3 proposed terminated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Continues all other missions in development and operation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TROPICS, </a:t>
            </a:r>
            <a:r>
              <a:rPr lang="en-US" sz="1400" dirty="0" err="1" smtClean="0"/>
              <a:t>GeoCarb</a:t>
            </a:r>
            <a:r>
              <a:rPr lang="en-US" sz="1400" dirty="0" smtClean="0"/>
              <a:t> initiated (among others)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Congressional appropriation informed by – but not necessarily identical to – President’s proposal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Decadal Survey expected 12/2017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NASA Agency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297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2912" cy="68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611">
            <a:off x="5188257" y="5856677"/>
            <a:ext cx="1175166" cy="439963"/>
          </a:xfrm>
          <a:prstGeom prst="rect">
            <a:avLst/>
          </a:prstGeom>
        </p:spPr>
      </p:pic>
      <p:pic>
        <p:nvPicPr>
          <p:cNvPr id="151" name="Picture 150" descr="Landsat_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66" y="223213"/>
            <a:ext cx="695290" cy="278116"/>
          </a:xfrm>
          <a:prstGeom prst="rect">
            <a:avLst/>
          </a:prstGeom>
        </p:spPr>
      </p:pic>
      <p:pic>
        <p:nvPicPr>
          <p:cNvPr id="152" name="Picture 151" descr="PA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95" y="493077"/>
            <a:ext cx="408432" cy="432816"/>
          </a:xfrm>
          <a:prstGeom prst="rect">
            <a:avLst/>
          </a:prstGeom>
        </p:spPr>
      </p:pic>
      <p:pic>
        <p:nvPicPr>
          <p:cNvPr id="153" name="Picture 152" descr="NI-S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80" y="1352412"/>
            <a:ext cx="341376" cy="585216"/>
          </a:xfrm>
          <a:prstGeom prst="rect">
            <a:avLst/>
          </a:prstGeom>
        </p:spPr>
      </p:pic>
      <p:pic>
        <p:nvPicPr>
          <p:cNvPr id="154" name="Picture 153" descr="ICESat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1" y="2409196"/>
            <a:ext cx="658368" cy="512064"/>
          </a:xfrm>
          <a:prstGeom prst="rect">
            <a:avLst/>
          </a:prstGeom>
        </p:spPr>
      </p:pic>
      <p:pic>
        <p:nvPicPr>
          <p:cNvPr id="155" name="Picture 154" descr="CYGN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9" y="3320402"/>
            <a:ext cx="1000391" cy="292512"/>
          </a:xfrm>
          <a:prstGeom prst="rect">
            <a:avLst/>
          </a:prstGeom>
        </p:spPr>
      </p:pic>
      <p:pic>
        <p:nvPicPr>
          <p:cNvPr id="156" name="Picture 155" descr="DSCOV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40" y="3305396"/>
            <a:ext cx="509397" cy="283642"/>
          </a:xfrm>
          <a:prstGeom prst="rect">
            <a:avLst/>
          </a:prstGeom>
        </p:spPr>
      </p:pic>
      <p:pic>
        <p:nvPicPr>
          <p:cNvPr id="157" name="Picture 156" descr="SMA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64" y="3369896"/>
            <a:ext cx="627888" cy="865632"/>
          </a:xfrm>
          <a:prstGeom prst="rect">
            <a:avLst/>
          </a:prstGeom>
        </p:spPr>
      </p:pic>
      <p:pic>
        <p:nvPicPr>
          <p:cNvPr id="158" name="Picture 157" descr="G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9" y="5143500"/>
            <a:ext cx="1523163" cy="747530"/>
          </a:xfrm>
          <a:prstGeom prst="rect">
            <a:avLst/>
          </a:prstGeom>
        </p:spPr>
      </p:pic>
      <p:pic>
        <p:nvPicPr>
          <p:cNvPr id="159" name="Picture 158" descr="OCO-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3" y="6083300"/>
            <a:ext cx="2265022" cy="655664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8039725" y="423494"/>
            <a:ext cx="1085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>Landsat 9 </a:t>
            </a:r>
            <a:r>
              <a:rPr lang="en-US" sz="1000" i="1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>(2020)</a:t>
            </a:r>
            <a:endParaRPr lang="en-US" sz="1000" i="1" kern="1200" dirty="0">
              <a:solidFill>
                <a:srgbClr val="FDFD5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012782" y="692365"/>
            <a:ext cx="94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>PACE </a:t>
            </a:r>
            <a:r>
              <a:rPr lang="en-US" sz="1000" i="1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>(2022)</a:t>
            </a:r>
            <a:endParaRPr lang="en-US" sz="1000" i="1" kern="1200" dirty="0">
              <a:solidFill>
                <a:srgbClr val="FDFD5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271553" y="1888097"/>
            <a:ext cx="1105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NI-SAR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(2021)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667906" y="2101741"/>
            <a:ext cx="102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SWOT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(2021)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189569" y="2344474"/>
            <a:ext cx="108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TEMPO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54557" y="2622448"/>
            <a:ext cx="1450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GRACE-FO (2)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087951" y="2860602"/>
            <a:ext cx="118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ICESat-2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625812" y="3088250"/>
            <a:ext cx="13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9AE882"/>
                </a:solidFill>
                <a:latin typeface="Arial Narrow"/>
                <a:ea typeface="+mn-ea"/>
                <a:cs typeface="Arial Narrow"/>
              </a:rPr>
              <a:t>CYGNSS (8) </a:t>
            </a:r>
            <a:r>
              <a:rPr lang="en-US" sz="1000" i="1" kern="1200" dirty="0" smtClean="0">
                <a:solidFill>
                  <a:srgbClr val="9AE882"/>
                </a:solidFill>
                <a:latin typeface="Arial Narrow"/>
                <a:ea typeface="+mn-ea"/>
                <a:cs typeface="Arial Narrow"/>
              </a:rPr>
              <a:t>(2019)</a:t>
            </a:r>
            <a:endParaRPr lang="en-US" sz="1000" i="1" kern="1200" dirty="0">
              <a:solidFill>
                <a:srgbClr val="9AE882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981762" y="2874636"/>
            <a:ext cx="151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NISTAR, EPIC</a:t>
            </a:r>
          </a:p>
          <a:p>
            <a:pPr algn="l" rtl="0"/>
            <a:r>
              <a:rPr lang="en-US" sz="10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(DSCOVR / NOAA) </a:t>
            </a:r>
          </a:p>
          <a:p>
            <a:pPr algn="l" rtl="0"/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(2019)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925411" y="3949979"/>
            <a:ext cx="763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err="1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QuikSCAT</a:t>
            </a:r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(2017)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024100" y="3979094"/>
            <a:ext cx="1009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Landsat 7</a:t>
            </a:r>
          </a:p>
          <a:p>
            <a:pPr algn="l" rtl="0"/>
            <a:r>
              <a:rPr lang="en-US" sz="10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(USGS)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(~2022)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634309" y="4408548"/>
            <a:ext cx="97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Terra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(&gt;2021)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29211" y="4767534"/>
            <a:ext cx="95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Aqua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375234" y="5109356"/>
            <a:ext cx="124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err="1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CloudSat</a:t>
            </a:r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(~2018)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178173" y="5319862"/>
            <a:ext cx="1261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CALIPSO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688441" y="5657885"/>
            <a:ext cx="95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Aura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993156" y="3667763"/>
            <a:ext cx="103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SMAP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278662" y="4309096"/>
            <a:ext cx="1053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Suomi NPP </a:t>
            </a:r>
            <a:r>
              <a:rPr lang="en-US" sz="10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(NOAA)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178839" y="4807131"/>
            <a:ext cx="987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Landsat 8</a:t>
            </a:r>
          </a:p>
          <a:p>
            <a:pPr algn="l" rtl="0"/>
            <a:r>
              <a:rPr lang="en-US" sz="10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(USGS)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275757" y="5469461"/>
            <a:ext cx="95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GPM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B6EEFD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828107" y="6188698"/>
            <a:ext cx="1067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OCO-2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299586" y="5868470"/>
            <a:ext cx="907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GRACE (2)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064342" y="5861214"/>
            <a:ext cx="1168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OSTM/Jason-2</a:t>
            </a:r>
          </a:p>
          <a:p>
            <a:pPr algn="l" rtl="0"/>
            <a:r>
              <a:rPr lang="en-US" sz="10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(NOAA)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268647" y="2901936"/>
            <a:ext cx="1313774" cy="1063572"/>
            <a:chOff x="286427" y="227316"/>
            <a:chExt cx="1313774" cy="1063572"/>
          </a:xfrm>
        </p:grpSpPr>
        <p:sp>
          <p:nvSpPr>
            <p:cNvPr id="184" name="Rectangle 183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srgbClr val="F1A947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kern="1200" dirty="0" smtClean="0">
                  <a:solidFill>
                    <a:prstClr val="white"/>
                  </a:solidFill>
                  <a:latin typeface="Calibri"/>
                </a:rPr>
                <a:t>      </a:t>
              </a:r>
              <a:endParaRPr lang="en-US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75027" y="266700"/>
              <a:ext cx="950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200" kern="1200" dirty="0" smtClean="0">
                  <a:solidFill>
                    <a:srgbClr val="FDFD5F"/>
                  </a:solidFill>
                  <a:latin typeface="Arial Narrow"/>
                  <a:ea typeface="+mn-ea"/>
                  <a:cs typeface="Arial Narrow"/>
                </a:rPr>
                <a:t>Formulation</a:t>
              </a:r>
              <a:endParaRPr lang="en-US" sz="1200" kern="1200" dirty="0">
                <a:solidFill>
                  <a:srgbClr val="FDFD5F"/>
                </a:solidFill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200" kern="1200" dirty="0" smtClean="0">
                  <a:solidFill>
                    <a:srgbClr val="F1A947"/>
                  </a:solidFill>
                  <a:latin typeface="Arial Narrow"/>
                  <a:ea typeface="+mn-ea"/>
                  <a:cs typeface="Arial Narrow"/>
                </a:rPr>
                <a:t>Implementation</a:t>
              </a:r>
              <a:endParaRPr lang="en-US" sz="1200" kern="1200" dirty="0">
                <a:solidFill>
                  <a:srgbClr val="F1A947"/>
                </a:solidFill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200" kern="1200" dirty="0" smtClean="0">
                  <a:solidFill>
                    <a:srgbClr val="A6FA8C"/>
                  </a:solidFill>
                  <a:latin typeface="Arial Narrow"/>
                  <a:ea typeface="+mn-ea"/>
                  <a:cs typeface="Arial Narrow"/>
                </a:rPr>
                <a:t>Primary Ops</a:t>
              </a:r>
              <a:endParaRPr lang="en-US" sz="1200" kern="1200" dirty="0">
                <a:solidFill>
                  <a:srgbClr val="A6FA8C"/>
                </a:solidFill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200" kern="1200" dirty="0" smtClean="0">
                  <a:solidFill>
                    <a:srgbClr val="B6EEFD"/>
                  </a:solidFill>
                  <a:latin typeface="Arial Narrow"/>
                  <a:ea typeface="+mn-ea"/>
                  <a:cs typeface="Arial Narrow"/>
                </a:rPr>
                <a:t>Extended Ops</a:t>
              </a:r>
              <a:endParaRPr lang="en-US" sz="1200" kern="1200" dirty="0">
                <a:solidFill>
                  <a:srgbClr val="B6EEFD"/>
                </a:solidFill>
                <a:latin typeface="Arial Narrow"/>
                <a:ea typeface="+mn-ea"/>
                <a:cs typeface="Arial Narrow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189428" y="1176146"/>
            <a:ext cx="3889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 smtClean="0">
                <a:solidFill>
                  <a:prstClr val="white"/>
                </a:solidFill>
                <a:latin typeface="Arial Narrow"/>
                <a:ea typeface="+mn-ea"/>
                <a:cs typeface="Arial Narrow"/>
              </a:rPr>
              <a:t>ISS Instruments</a:t>
            </a:r>
          </a:p>
          <a:p>
            <a:pPr algn="l" rtl="0"/>
            <a:endParaRPr lang="en-US" sz="400" kern="1200" dirty="0">
              <a:solidFill>
                <a:prstClr val="white"/>
              </a:solidFill>
              <a:latin typeface="Arial Narrow"/>
              <a:ea typeface="+mn-ea"/>
              <a:cs typeface="Arial Narrow"/>
            </a:endParaRPr>
          </a:p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CATS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(2020)</a:t>
            </a:r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,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LIS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(2020)</a:t>
            </a:r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, SAGE III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(2020</a:t>
            </a:r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)</a:t>
            </a:r>
          </a:p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TSIS-1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, OCO-3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,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ECOSTRESS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(2017)</a:t>
            </a:r>
            <a:r>
              <a:rPr lang="en-US" sz="1200" kern="1200" dirty="0" smtClean="0">
                <a:solidFill>
                  <a:srgbClr val="E49E42"/>
                </a:solidFill>
                <a:latin typeface="Arial Narrow"/>
                <a:ea typeface="+mn-ea"/>
                <a:cs typeface="Arial Narrow"/>
              </a:rPr>
              <a:t>, GEDI </a:t>
            </a:r>
            <a:r>
              <a:rPr lang="en-US" sz="1000" i="1" kern="1200" dirty="0" smtClean="0">
                <a:solidFill>
                  <a:srgbClr val="E49E42"/>
                </a:solidFill>
                <a:latin typeface="Arial Narrow"/>
                <a:ea typeface="+mn-ea"/>
                <a:cs typeface="Arial Narrow"/>
              </a:rPr>
              <a:t>(2018)</a:t>
            </a:r>
            <a:br>
              <a:rPr lang="en-US" sz="1000" i="1" kern="1200" dirty="0" smtClean="0">
                <a:solidFill>
                  <a:srgbClr val="E49E42"/>
                </a:solidFill>
                <a:latin typeface="Arial Narrow"/>
                <a:ea typeface="+mn-ea"/>
                <a:cs typeface="Arial Narrow"/>
              </a:rPr>
            </a:br>
            <a:r>
              <a:rPr lang="en-US" sz="1200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>CLARREO-PF </a:t>
            </a:r>
            <a:r>
              <a:rPr lang="en-US" sz="1000" i="1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>(2020)</a:t>
            </a:r>
            <a:endParaRPr lang="en-US" sz="1000" i="1" kern="1200" dirty="0">
              <a:solidFill>
                <a:srgbClr val="FDFD5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520019" y="1621068"/>
            <a:ext cx="170551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Sentinel-6A/B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(2020, 2025)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90576" y="2120025"/>
            <a:ext cx="2181784" cy="55397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l" defTabSz="914120" rtl="0"/>
            <a:r>
              <a:rPr lang="en-US" sz="1400" b="1" kern="1200" dirty="0" smtClean="0">
                <a:solidFill>
                  <a:prstClr val="white"/>
                </a:solidFill>
                <a:latin typeface="Arial Narrow"/>
                <a:ea typeface="+mn-ea"/>
                <a:cs typeface="Arial Narrow"/>
              </a:rPr>
              <a:t>JPSS-2 Instruments</a:t>
            </a:r>
          </a:p>
          <a:p>
            <a:pPr algn="l" defTabSz="914120" rtl="0"/>
            <a:r>
              <a:rPr lang="en-US" sz="400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/>
            </a:r>
            <a:br>
              <a:rPr lang="en-US" sz="400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</a:b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RBI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, OMPS-Limb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200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67720" y="274984"/>
            <a:ext cx="4234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kern="12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Earth Science Missions</a:t>
            </a:r>
          </a:p>
          <a:p>
            <a:pPr algn="l" rtl="0"/>
            <a:r>
              <a:rPr lang="en-US" b="1" kern="12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FY17 Program of Record</a:t>
            </a:r>
            <a:endParaRPr lang="en-US" kern="12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474443" y="6656829"/>
            <a:ext cx="873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06.26.17</a:t>
            </a:r>
            <a:endParaRPr lang="en-US" sz="10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555170"/>
            <a:ext cx="530352" cy="473529"/>
          </a:xfrm>
          <a:prstGeom prst="rect">
            <a:avLst/>
          </a:prstGeom>
          <a:ln>
            <a:noFill/>
          </a:ln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14" y="899207"/>
            <a:ext cx="497078" cy="289560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3733800"/>
            <a:ext cx="822960" cy="627888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2184400"/>
            <a:ext cx="579120" cy="481584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39" y="1039261"/>
            <a:ext cx="863600" cy="452147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60">
            <a:off x="3581401" y="1968499"/>
            <a:ext cx="798576" cy="298704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84" y="3555080"/>
            <a:ext cx="436626" cy="485140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156">
            <a:off x="3187699" y="4762501"/>
            <a:ext cx="786384" cy="402336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181600"/>
            <a:ext cx="755904" cy="579120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5562600"/>
            <a:ext cx="967741" cy="651364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061">
            <a:off x="6209252" y="6150161"/>
            <a:ext cx="672187" cy="558977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076700"/>
            <a:ext cx="676436" cy="467868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026">
            <a:off x="5979010" y="1065374"/>
            <a:ext cx="801453" cy="299780"/>
          </a:xfrm>
          <a:prstGeom prst="rect">
            <a:avLst/>
          </a:prstGeom>
        </p:spPr>
      </p:pic>
      <p:sp>
        <p:nvSpPr>
          <p:cNvPr id="211" name="TextBox 210"/>
          <p:cNvSpPr txBox="1"/>
          <p:nvPr/>
        </p:nvSpPr>
        <p:spPr>
          <a:xfrm>
            <a:off x="6377193" y="1418811"/>
            <a:ext cx="112436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1200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MAIA </a:t>
            </a:r>
            <a:r>
              <a:rPr lang="en-US" sz="1000" i="1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(~2021)</a:t>
            </a:r>
            <a:endParaRPr lang="en-US" sz="1000" i="1" kern="1200" dirty="0">
              <a:solidFill>
                <a:srgbClr val="F5E952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501562" y="981639"/>
            <a:ext cx="130633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1200" kern="1200" dirty="0" err="1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GeoCARB</a:t>
            </a:r>
            <a:r>
              <a:rPr lang="en-US" sz="1200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000" i="1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(~2021)</a:t>
            </a:r>
            <a:endParaRPr lang="en-US" sz="1000" i="1" kern="1200" dirty="0">
              <a:solidFill>
                <a:srgbClr val="F5E952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805531" y="1195942"/>
            <a:ext cx="151846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1200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TROPICS (12) </a:t>
            </a:r>
            <a:r>
              <a:rPr lang="en-US" sz="1000" i="1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(~2021)</a:t>
            </a:r>
            <a:endParaRPr lang="en-US" sz="1000" i="1" kern="1200" dirty="0">
              <a:solidFill>
                <a:srgbClr val="F5E952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214" name="Picture 21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47" y="3568700"/>
            <a:ext cx="353359" cy="419100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6" y="3746500"/>
            <a:ext cx="781058" cy="314452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34" y="2654764"/>
            <a:ext cx="977899" cy="340717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4" y="4470400"/>
            <a:ext cx="1205623" cy="581660"/>
          </a:xfrm>
          <a:prstGeom prst="rect">
            <a:avLst/>
          </a:prstGeom>
        </p:spPr>
      </p:pic>
      <p:sp>
        <p:nvSpPr>
          <p:cNvPr id="218" name="TextBox 217"/>
          <p:cNvSpPr txBox="1"/>
          <p:nvPr/>
        </p:nvSpPr>
        <p:spPr>
          <a:xfrm>
            <a:off x="5676697" y="3893007"/>
            <a:ext cx="1139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SORCE,</a:t>
            </a:r>
          </a:p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TCTE </a:t>
            </a:r>
            <a:r>
              <a:rPr lang="en-US" sz="10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(NOAA)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(2017)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219" name="Picture 21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97600"/>
            <a:ext cx="819573" cy="558800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9987">
            <a:off x="5664199" y="1204191"/>
            <a:ext cx="533401" cy="441614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676400"/>
            <a:ext cx="706432" cy="488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40243" y="2000722"/>
            <a:ext cx="158509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3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2912" cy="68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611">
            <a:off x="5188257" y="5856677"/>
            <a:ext cx="1175166" cy="439963"/>
          </a:xfrm>
          <a:prstGeom prst="rect">
            <a:avLst/>
          </a:prstGeom>
        </p:spPr>
      </p:pic>
      <p:pic>
        <p:nvPicPr>
          <p:cNvPr id="151" name="Picture 150" descr="Landsat_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66" y="223213"/>
            <a:ext cx="695290" cy="278116"/>
          </a:xfrm>
          <a:prstGeom prst="rect">
            <a:avLst/>
          </a:prstGeom>
        </p:spPr>
      </p:pic>
      <p:pic>
        <p:nvPicPr>
          <p:cNvPr id="153" name="Picture 152" descr="NI-S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80" y="1352412"/>
            <a:ext cx="341376" cy="585216"/>
          </a:xfrm>
          <a:prstGeom prst="rect">
            <a:avLst/>
          </a:prstGeom>
        </p:spPr>
      </p:pic>
      <p:pic>
        <p:nvPicPr>
          <p:cNvPr id="154" name="Picture 153" descr="ICESat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1" y="2409196"/>
            <a:ext cx="658368" cy="512064"/>
          </a:xfrm>
          <a:prstGeom prst="rect">
            <a:avLst/>
          </a:prstGeom>
        </p:spPr>
      </p:pic>
      <p:pic>
        <p:nvPicPr>
          <p:cNvPr id="155" name="Picture 154" descr="CYGNS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9" y="3320402"/>
            <a:ext cx="1000391" cy="292512"/>
          </a:xfrm>
          <a:prstGeom prst="rect">
            <a:avLst/>
          </a:prstGeom>
        </p:spPr>
      </p:pic>
      <p:pic>
        <p:nvPicPr>
          <p:cNvPr id="157" name="Picture 156" descr="SMA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64" y="3369896"/>
            <a:ext cx="627888" cy="865632"/>
          </a:xfrm>
          <a:prstGeom prst="rect">
            <a:avLst/>
          </a:prstGeom>
        </p:spPr>
      </p:pic>
      <p:pic>
        <p:nvPicPr>
          <p:cNvPr id="158" name="Picture 157" descr="G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9" y="5143500"/>
            <a:ext cx="1523163" cy="747530"/>
          </a:xfrm>
          <a:prstGeom prst="rect">
            <a:avLst/>
          </a:prstGeom>
        </p:spPr>
      </p:pic>
      <p:pic>
        <p:nvPicPr>
          <p:cNvPr id="159" name="Picture 158" descr="OCO-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3" y="6083300"/>
            <a:ext cx="2265022" cy="655664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8039725" y="423494"/>
            <a:ext cx="1085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>Landsat 9 </a:t>
            </a:r>
            <a:r>
              <a:rPr lang="en-US" sz="1000" i="1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>(2020)</a:t>
            </a:r>
            <a:endParaRPr lang="en-US" sz="1000" i="1" kern="1200" dirty="0">
              <a:solidFill>
                <a:srgbClr val="FDFD5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271553" y="1888097"/>
            <a:ext cx="1105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NI-SAR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(2021)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667906" y="2101741"/>
            <a:ext cx="102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SWOT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(2021)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189569" y="2344474"/>
            <a:ext cx="108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TEMPO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54557" y="2622448"/>
            <a:ext cx="1450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GRACE-FO (2)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087951" y="2860602"/>
            <a:ext cx="118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ICESat-2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625812" y="3088250"/>
            <a:ext cx="13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9AE882"/>
                </a:solidFill>
                <a:latin typeface="Arial Narrow"/>
                <a:ea typeface="+mn-ea"/>
                <a:cs typeface="Arial Narrow"/>
              </a:rPr>
              <a:t>CYGNSS (8) </a:t>
            </a:r>
            <a:r>
              <a:rPr lang="en-US" sz="1000" i="1" kern="1200" dirty="0" smtClean="0">
                <a:solidFill>
                  <a:srgbClr val="9AE882"/>
                </a:solidFill>
                <a:latin typeface="Arial Narrow"/>
                <a:ea typeface="+mn-ea"/>
                <a:cs typeface="Arial Narrow"/>
              </a:rPr>
              <a:t>(2019)</a:t>
            </a:r>
            <a:endParaRPr lang="en-US" sz="1000" i="1" kern="1200" dirty="0">
              <a:solidFill>
                <a:srgbClr val="9AE882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925411" y="3949979"/>
            <a:ext cx="763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err="1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QuikSCAT</a:t>
            </a:r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(2017)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024100" y="3979094"/>
            <a:ext cx="1009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Landsat 7</a:t>
            </a:r>
          </a:p>
          <a:p>
            <a:pPr algn="l" rtl="0"/>
            <a:r>
              <a:rPr lang="en-US" sz="10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(USGS)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(~2022)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634309" y="4408548"/>
            <a:ext cx="97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Terra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(&gt;2021)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29211" y="4767534"/>
            <a:ext cx="95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Aqua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375234" y="5109356"/>
            <a:ext cx="124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err="1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CloudSat</a:t>
            </a:r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(~2018)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178173" y="5319862"/>
            <a:ext cx="1261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CALIPSO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688441" y="5657885"/>
            <a:ext cx="95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Aura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993156" y="3667763"/>
            <a:ext cx="103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SMAP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278662" y="4309096"/>
            <a:ext cx="1053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Suomi NPP </a:t>
            </a:r>
            <a:r>
              <a:rPr lang="en-US" sz="10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(NOAA)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178839" y="4807131"/>
            <a:ext cx="987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Landsat 8</a:t>
            </a:r>
          </a:p>
          <a:p>
            <a:pPr algn="l" rtl="0"/>
            <a:r>
              <a:rPr lang="en-US" sz="10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(USGS)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275757" y="5469461"/>
            <a:ext cx="95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GPM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B6EEFD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828107" y="6188698"/>
            <a:ext cx="1067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OCO-2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299586" y="5868470"/>
            <a:ext cx="907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GRACE (2)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064342" y="5861214"/>
            <a:ext cx="1168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OSTM/Jason-2</a:t>
            </a:r>
          </a:p>
          <a:p>
            <a:pPr algn="l" rtl="0"/>
            <a:r>
              <a:rPr lang="en-US" sz="10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(NOAA) </a:t>
            </a:r>
            <a:r>
              <a:rPr lang="en-US" sz="1000" i="1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(&gt;2022)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268647" y="2901936"/>
            <a:ext cx="1313774" cy="1063572"/>
            <a:chOff x="286427" y="227316"/>
            <a:chExt cx="1313774" cy="1063572"/>
          </a:xfrm>
        </p:grpSpPr>
        <p:sp>
          <p:nvSpPr>
            <p:cNvPr id="184" name="Rectangle 183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srgbClr val="F1A947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kern="1200" dirty="0" smtClean="0">
                  <a:solidFill>
                    <a:prstClr val="white"/>
                  </a:solidFill>
                  <a:latin typeface="Calibri"/>
                </a:rPr>
                <a:t>      </a:t>
              </a:r>
              <a:endParaRPr lang="en-US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75027" y="266700"/>
              <a:ext cx="950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200" kern="1200" dirty="0" smtClean="0">
                  <a:solidFill>
                    <a:srgbClr val="FDFD5F"/>
                  </a:solidFill>
                  <a:latin typeface="Arial Narrow"/>
                  <a:ea typeface="+mn-ea"/>
                  <a:cs typeface="Arial Narrow"/>
                </a:rPr>
                <a:t>Formulation</a:t>
              </a:r>
              <a:endParaRPr lang="en-US" sz="1200" kern="1200" dirty="0">
                <a:solidFill>
                  <a:srgbClr val="FDFD5F"/>
                </a:solidFill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200" kern="1200" dirty="0" smtClean="0">
                  <a:solidFill>
                    <a:srgbClr val="F1A947"/>
                  </a:solidFill>
                  <a:latin typeface="Arial Narrow"/>
                  <a:ea typeface="+mn-ea"/>
                  <a:cs typeface="Arial Narrow"/>
                </a:rPr>
                <a:t>Implementation</a:t>
              </a:r>
              <a:endParaRPr lang="en-US" sz="1200" kern="1200" dirty="0">
                <a:solidFill>
                  <a:srgbClr val="F1A947"/>
                </a:solidFill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200" kern="1200" dirty="0" smtClean="0">
                  <a:solidFill>
                    <a:srgbClr val="A6FA8C"/>
                  </a:solidFill>
                  <a:latin typeface="Arial Narrow"/>
                  <a:ea typeface="+mn-ea"/>
                  <a:cs typeface="Arial Narrow"/>
                </a:rPr>
                <a:t>Primary Ops</a:t>
              </a:r>
              <a:endParaRPr lang="en-US" sz="1200" kern="1200" dirty="0">
                <a:solidFill>
                  <a:srgbClr val="A6FA8C"/>
                </a:solidFill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200" kern="1200" dirty="0" smtClean="0">
                  <a:solidFill>
                    <a:srgbClr val="B6EEFD"/>
                  </a:solidFill>
                  <a:latin typeface="Arial Narrow"/>
                  <a:ea typeface="+mn-ea"/>
                  <a:cs typeface="Arial Narrow"/>
                </a:rPr>
                <a:t>Extended Ops</a:t>
              </a:r>
              <a:endParaRPr lang="en-US" sz="1200" kern="1200" dirty="0">
                <a:solidFill>
                  <a:srgbClr val="B6EEFD"/>
                </a:solidFill>
                <a:latin typeface="Arial Narrow"/>
                <a:ea typeface="+mn-ea"/>
                <a:cs typeface="Arial Narrow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189428" y="1176146"/>
            <a:ext cx="3889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 smtClean="0">
                <a:solidFill>
                  <a:prstClr val="white"/>
                </a:solidFill>
                <a:latin typeface="Arial Narrow"/>
                <a:ea typeface="+mn-ea"/>
                <a:cs typeface="Arial Narrow"/>
              </a:rPr>
              <a:t>ISS Instruments</a:t>
            </a:r>
          </a:p>
          <a:p>
            <a:pPr algn="l" rtl="0"/>
            <a:endParaRPr lang="en-US" sz="400" kern="1200" dirty="0">
              <a:solidFill>
                <a:prstClr val="white"/>
              </a:solidFill>
              <a:latin typeface="Arial Narrow"/>
              <a:ea typeface="+mn-ea"/>
              <a:cs typeface="Arial Narrow"/>
            </a:endParaRPr>
          </a:p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CATS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(2020)</a:t>
            </a:r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,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LIS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(2020)</a:t>
            </a:r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, SAGE III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(2020</a:t>
            </a:r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)</a:t>
            </a:r>
          </a:p>
          <a:p>
            <a:pPr algn="l" rtl="0"/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TSIS-1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, </a:t>
            </a:r>
            <a:r>
              <a:rPr lang="en-US" sz="1200" kern="1200" dirty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                      ECOSTRESS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(2017)</a:t>
            </a:r>
            <a:r>
              <a:rPr lang="en-US" sz="1200" kern="1200" dirty="0" smtClean="0">
                <a:solidFill>
                  <a:srgbClr val="E49E42"/>
                </a:solidFill>
                <a:latin typeface="Arial Narrow"/>
                <a:ea typeface="+mn-ea"/>
                <a:cs typeface="Arial Narrow"/>
              </a:rPr>
              <a:t>, GEDI </a:t>
            </a:r>
            <a:r>
              <a:rPr lang="en-US" sz="1000" i="1" kern="1200" dirty="0" smtClean="0">
                <a:solidFill>
                  <a:srgbClr val="E49E42"/>
                </a:solidFill>
                <a:latin typeface="Arial Narrow"/>
                <a:ea typeface="+mn-ea"/>
                <a:cs typeface="Arial Narrow"/>
              </a:rPr>
              <a:t>(2018)</a:t>
            </a:r>
            <a:br>
              <a:rPr lang="en-US" sz="1000" i="1" kern="1200" dirty="0" smtClean="0">
                <a:solidFill>
                  <a:srgbClr val="E49E42"/>
                </a:solidFill>
                <a:latin typeface="Arial Narrow"/>
                <a:ea typeface="+mn-ea"/>
                <a:cs typeface="Arial Narrow"/>
              </a:rPr>
            </a:br>
            <a:endParaRPr lang="en-US" sz="1000" i="1" kern="1200" dirty="0">
              <a:solidFill>
                <a:srgbClr val="FDFD5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520019" y="1621068"/>
            <a:ext cx="170551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Sentinel-6A/B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(2020, 2025)</a:t>
            </a:r>
            <a:endParaRPr lang="en-US" sz="1000" i="1" kern="1200" dirty="0">
              <a:solidFill>
                <a:srgbClr val="F1A947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90576" y="2120025"/>
            <a:ext cx="2181784" cy="55397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l" defTabSz="914120" rtl="0"/>
            <a:r>
              <a:rPr lang="en-US" sz="1400" b="1" kern="1200" dirty="0" smtClean="0">
                <a:solidFill>
                  <a:prstClr val="white"/>
                </a:solidFill>
                <a:latin typeface="Arial Narrow"/>
                <a:ea typeface="+mn-ea"/>
                <a:cs typeface="Arial Narrow"/>
              </a:rPr>
              <a:t>JPSS-2 Instruments</a:t>
            </a:r>
          </a:p>
          <a:p>
            <a:pPr algn="l" defTabSz="914120" rtl="0"/>
            <a:r>
              <a:rPr lang="en-US" sz="400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  <a:t/>
            </a:r>
            <a:br>
              <a:rPr lang="en-US" sz="400" kern="1200" dirty="0" smtClean="0">
                <a:solidFill>
                  <a:srgbClr val="FDFD5F"/>
                </a:solidFill>
                <a:latin typeface="Arial Narrow"/>
                <a:ea typeface="+mn-ea"/>
                <a:cs typeface="Arial Narrow"/>
              </a:rPr>
            </a:br>
            <a:r>
              <a:rPr lang="en-US" sz="1200" kern="1200" dirty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                 OMPS</a:t>
            </a:r>
            <a:r>
              <a:rPr lang="en-US" sz="1200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-Limb </a:t>
            </a:r>
            <a:r>
              <a:rPr lang="en-US" sz="1000" i="1" kern="1200" dirty="0" smtClean="0">
                <a:solidFill>
                  <a:srgbClr val="F1A947"/>
                </a:solidFill>
                <a:latin typeface="Arial Narrow"/>
                <a:ea typeface="+mn-ea"/>
                <a:cs typeface="Arial Narrow"/>
              </a:rPr>
              <a:t>(2018)</a:t>
            </a:r>
            <a:endParaRPr lang="en-US" sz="1200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67720" y="274984"/>
            <a:ext cx="47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kern="12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Earth Science Missions</a:t>
            </a:r>
          </a:p>
          <a:p>
            <a:pPr algn="l" rtl="0"/>
            <a:r>
              <a:rPr lang="en-US" b="1" kern="12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President’s Budget Request (May 2017)</a:t>
            </a:r>
            <a:endParaRPr lang="en-US" kern="12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474443" y="6656829"/>
            <a:ext cx="873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06.26.17</a:t>
            </a:r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555170"/>
            <a:ext cx="530352" cy="473529"/>
          </a:xfrm>
          <a:prstGeom prst="rect">
            <a:avLst/>
          </a:prstGeom>
          <a:ln>
            <a:noFill/>
          </a:ln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14" y="899207"/>
            <a:ext cx="497078" cy="289560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3733800"/>
            <a:ext cx="822960" cy="627888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2184400"/>
            <a:ext cx="579120" cy="481584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39" y="1039261"/>
            <a:ext cx="863600" cy="452147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60">
            <a:off x="3581401" y="1968499"/>
            <a:ext cx="798576" cy="298704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84" y="3555080"/>
            <a:ext cx="436626" cy="485140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156">
            <a:off x="3187699" y="4762501"/>
            <a:ext cx="786384" cy="402336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181600"/>
            <a:ext cx="755904" cy="579120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5562600"/>
            <a:ext cx="967741" cy="651364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061">
            <a:off x="6209252" y="6150161"/>
            <a:ext cx="672187" cy="558977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076700"/>
            <a:ext cx="676436" cy="467868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026">
            <a:off x="5979010" y="1065374"/>
            <a:ext cx="801453" cy="299780"/>
          </a:xfrm>
          <a:prstGeom prst="rect">
            <a:avLst/>
          </a:prstGeom>
        </p:spPr>
      </p:pic>
      <p:sp>
        <p:nvSpPr>
          <p:cNvPr id="211" name="TextBox 210"/>
          <p:cNvSpPr txBox="1"/>
          <p:nvPr/>
        </p:nvSpPr>
        <p:spPr>
          <a:xfrm>
            <a:off x="6377193" y="1418811"/>
            <a:ext cx="112436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1200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MAIA </a:t>
            </a:r>
            <a:r>
              <a:rPr lang="en-US" sz="1000" i="1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(~2021)</a:t>
            </a:r>
            <a:endParaRPr lang="en-US" sz="1000" i="1" kern="1200" dirty="0">
              <a:solidFill>
                <a:srgbClr val="F5E952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501562" y="981639"/>
            <a:ext cx="130633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1200" kern="1200" dirty="0" err="1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GeoCARB</a:t>
            </a:r>
            <a:r>
              <a:rPr lang="en-US" sz="1200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n-US" sz="1000" i="1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(~2021)</a:t>
            </a:r>
            <a:endParaRPr lang="en-US" sz="1000" i="1" kern="1200" dirty="0">
              <a:solidFill>
                <a:srgbClr val="F5E952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805531" y="1195942"/>
            <a:ext cx="151846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1200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TROPICS (12) </a:t>
            </a:r>
            <a:r>
              <a:rPr lang="en-US" sz="1000" i="1" kern="1200" dirty="0" smtClean="0">
                <a:solidFill>
                  <a:srgbClr val="F5E952"/>
                </a:solidFill>
                <a:latin typeface="Arial Narrow"/>
                <a:ea typeface="+mn-ea"/>
                <a:cs typeface="Arial Narrow"/>
              </a:rPr>
              <a:t>(~2021)</a:t>
            </a:r>
            <a:endParaRPr lang="en-US" sz="1000" i="1" kern="1200" dirty="0">
              <a:solidFill>
                <a:srgbClr val="F5E952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214" name="Picture 2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47" y="3568700"/>
            <a:ext cx="353359" cy="419100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6" y="3746500"/>
            <a:ext cx="781058" cy="314452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34" y="2654764"/>
            <a:ext cx="977899" cy="340717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4" y="4470400"/>
            <a:ext cx="1205623" cy="581660"/>
          </a:xfrm>
          <a:prstGeom prst="rect">
            <a:avLst/>
          </a:prstGeom>
        </p:spPr>
      </p:pic>
      <p:sp>
        <p:nvSpPr>
          <p:cNvPr id="218" name="TextBox 217"/>
          <p:cNvSpPr txBox="1"/>
          <p:nvPr/>
        </p:nvSpPr>
        <p:spPr>
          <a:xfrm>
            <a:off x="5676697" y="3893007"/>
            <a:ext cx="1139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 smtClean="0">
                <a:solidFill>
                  <a:srgbClr val="B6EEFD"/>
                </a:solidFill>
                <a:latin typeface="Arial Narrow"/>
                <a:ea typeface="+mn-ea"/>
                <a:cs typeface="Arial Narrow"/>
              </a:rPr>
              <a:t>SORCE,</a:t>
            </a:r>
          </a:p>
          <a:p>
            <a:pPr algn="l" rtl="0"/>
            <a:r>
              <a:rPr lang="en-US" sz="12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TCTE </a:t>
            </a:r>
            <a:r>
              <a:rPr lang="en-US" sz="1000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(NOAA) </a:t>
            </a:r>
            <a:r>
              <a:rPr lang="en-US" sz="1000" i="1" kern="1200" dirty="0" smtClean="0">
                <a:solidFill>
                  <a:srgbClr val="A6FA8C"/>
                </a:solidFill>
                <a:latin typeface="Arial Narrow"/>
                <a:ea typeface="+mn-ea"/>
                <a:cs typeface="Arial Narrow"/>
              </a:rPr>
              <a:t>(2017)</a:t>
            </a:r>
            <a:endParaRPr lang="en-US" sz="1000" i="1" kern="1200" dirty="0">
              <a:solidFill>
                <a:srgbClr val="A6FA8C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219" name="Picture 2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97600"/>
            <a:ext cx="819573" cy="558800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9987">
            <a:off x="5664199" y="1204191"/>
            <a:ext cx="533401" cy="441614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676400"/>
            <a:ext cx="706432" cy="488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40243" y="2000722"/>
            <a:ext cx="158509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NASA Earth Science Data Systems</a:t>
            </a:r>
            <a:endParaRPr lang="en-US" dirty="0"/>
          </a:p>
        </p:txBody>
      </p:sp>
      <p:pic>
        <p:nvPicPr>
          <p:cNvPr id="6" name="Picture 5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009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711E2-22B5-4A11-9C15-C67BBBC45D28}" type="slidenum">
              <a:rPr lang="en-US" smtClean="0">
                <a:latin typeface="Arial Narrow"/>
              </a:rPr>
              <a:pPr/>
              <a:t>8</a:t>
            </a:fld>
            <a:endParaRPr lang="en-US" dirty="0" smtClean="0">
              <a:latin typeface="Arial Narrow"/>
            </a:endParaRPr>
          </a:p>
          <a:p>
            <a:endParaRPr lang="en-US" dirty="0">
              <a:latin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3353"/>
            <a:ext cx="9144000" cy="895048"/>
          </a:xfrm>
          <a:prstGeom prst="rect">
            <a:avLst/>
          </a:prstGeom>
          <a:solidFill>
            <a:srgbClr val="0D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dirty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703" y="273353"/>
            <a:ext cx="8469295" cy="896112"/>
          </a:xfrm>
          <a:prstGeom prst="rect">
            <a:avLst/>
          </a:prstGeom>
          <a:solidFill>
            <a:srgbClr val="213F68"/>
          </a:solidFill>
        </p:spPr>
        <p:txBody>
          <a:bodyPr wrap="square" rtlCol="0" anchor="ctr">
            <a:noAutofit/>
          </a:bodyPr>
          <a:lstStyle/>
          <a:p>
            <a:pPr algn="ctr" defTabSz="9144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100" kern="1200" dirty="0">
                <a:solidFill>
                  <a:prstClr val="white"/>
                </a:solidFill>
                <a:latin typeface="Arial Narrow"/>
                <a:ea typeface="ＭＳ Ｐゴシック" pitchFamily="34" charset="-128"/>
                <a:cs typeface="+mn-cs"/>
              </a:rPr>
              <a:t>GPM Measurements Influence Hurricane Forecasts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21" t="4829" r="14542" b="22778"/>
          <a:stretch/>
        </p:blipFill>
        <p:spPr>
          <a:xfrm>
            <a:off x="0" y="1425823"/>
            <a:ext cx="4284372" cy="3825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372" y="1287695"/>
            <a:ext cx="4668253" cy="20111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308057" y="2341489"/>
            <a:ext cx="2622884" cy="132348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400215" y="2503418"/>
            <a:ext cx="3517231" cy="9797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9355" y="3496078"/>
            <a:ext cx="3734550" cy="3001049"/>
            <a:chOff x="788388" y="-25390"/>
            <a:chExt cx="6564361" cy="416042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6441" y="646371"/>
              <a:ext cx="4716104" cy="34166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94941" y="-25390"/>
              <a:ext cx="2849826" cy="38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 dirty="0" smtClean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GPM  Constellation </a:t>
              </a:r>
              <a:endParaRPr lang="en-US" sz="1200" kern="1200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15869" y="519874"/>
              <a:ext cx="1748250" cy="46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 err="1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Suomi</a:t>
              </a: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 NPP</a:t>
              </a:r>
            </a:p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(NASA/NOAA)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5453" y="859688"/>
              <a:ext cx="1721712" cy="64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GPM Core Observatory</a:t>
              </a:r>
            </a:p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(NASA/JAXA)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50429" y="1744069"/>
              <a:ext cx="1302320" cy="81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 err="1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Megha-Tropiques</a:t>
              </a:r>
              <a:endParaRPr lang="en-US" sz="800" kern="1200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(CNES/ISRO)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48710" y="2701412"/>
              <a:ext cx="1088454" cy="34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NOAA 18/19</a:t>
              </a:r>
            </a:p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(NOAA)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04842" y="3490586"/>
              <a:ext cx="1388476" cy="46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GCOM-W1</a:t>
              </a:r>
            </a:p>
            <a:p>
              <a:pPr algn="l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(JAXA)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42405" y="956597"/>
              <a:ext cx="1652536" cy="46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 err="1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MetOp</a:t>
              </a: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 B/C</a:t>
              </a:r>
            </a:p>
            <a:p>
              <a:pPr algn="r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(EUMETSAT)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08952" y="2557872"/>
              <a:ext cx="1088454" cy="34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JPSS-1</a:t>
              </a:r>
            </a:p>
            <a:p>
              <a:pPr algn="r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(NOAA)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8388" y="3495014"/>
              <a:ext cx="1902205" cy="64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DMSP F17/F18</a:t>
              </a:r>
            </a:p>
            <a:p>
              <a:pPr algn="r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F19/F20</a:t>
              </a:r>
            </a:p>
            <a:p>
              <a:pPr algn="r" defTabSz="91412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(</a:t>
              </a:r>
              <a:r>
                <a:rPr lang="en-US" sz="800" kern="1200" dirty="0" err="1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DoD</a:t>
              </a:r>
              <a:r>
                <a:rPr lang="en-US" sz="800" kern="1200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3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0000_May 2 SIPc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8"/>
          <a:stretch/>
        </p:blipFill>
        <p:spPr>
          <a:xfrm>
            <a:off x="6017257" y="2757912"/>
            <a:ext cx="1723972" cy="917653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333" y="5723467"/>
            <a:ext cx="1298300" cy="993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" name="Picture 14" descr="AIST_SnoMot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334" y="4225436"/>
            <a:ext cx="1299634" cy="1528572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-59803"/>
            <a:ext cx="9144000" cy="855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NASA’s Earth Science Division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41015" y="1086926"/>
            <a:ext cx="51755" cy="5529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8720" y="977981"/>
            <a:ext cx="157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kern="12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Research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9731" y="952427"/>
            <a:ext cx="10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kern="12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Flight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5703" y="3831186"/>
            <a:ext cx="273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kern="12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Applied Sciences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9346" y="3769084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kern="12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Technology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0875" y="4443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pic>
        <p:nvPicPr>
          <p:cNvPr id="23" name="Picture 22" descr="Invest_studentcubesat copy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905" y="4196094"/>
            <a:ext cx="1633880" cy="1089798"/>
          </a:xfrm>
          <a:prstGeom prst="rect">
            <a:avLst/>
          </a:prstGeom>
        </p:spPr>
      </p:pic>
      <p:pic>
        <p:nvPicPr>
          <p:cNvPr id="24" name="Picture 23" descr="IIP_Twilite_on_plane copy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625" y="5133809"/>
            <a:ext cx="1126023" cy="1588296"/>
          </a:xfrm>
          <a:prstGeom prst="rect">
            <a:avLst/>
          </a:prstGeom>
        </p:spPr>
      </p:pic>
      <p:pic>
        <p:nvPicPr>
          <p:cNvPr id="25" name="Picture 24" descr="ACT_reising_module_with_dime copy.t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040" y="4197034"/>
            <a:ext cx="1210528" cy="900136"/>
          </a:xfrm>
          <a:prstGeom prst="rect">
            <a:avLst/>
          </a:prstGeom>
        </p:spPr>
      </p:pic>
      <p:pic>
        <p:nvPicPr>
          <p:cNvPr id="26" name="Picture 25" descr="IIP_Weimer_ESFL.t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140" y="5330927"/>
            <a:ext cx="1630466" cy="139343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34" y="5624065"/>
            <a:ext cx="1853558" cy="10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58" y="5616245"/>
            <a:ext cx="1121352" cy="11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 descr="eyja_so2lf_15k_20100415_o30584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0310" y="4436808"/>
            <a:ext cx="1277499" cy="1066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7" y="4366383"/>
            <a:ext cx="1275255" cy="122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8" y="5639094"/>
            <a:ext cx="1300812" cy="10954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10" y="4291891"/>
            <a:ext cx="1819420" cy="12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2005_QSCAT_DriestQrtr_Anml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"/>
          <a:stretch/>
        </p:blipFill>
        <p:spPr bwMode="auto">
          <a:xfrm>
            <a:off x="27202" y="1324926"/>
            <a:ext cx="1581938" cy="129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5" t="49414"/>
          <a:stretch>
            <a:fillRect/>
          </a:stretch>
        </p:blipFill>
        <p:spPr bwMode="auto">
          <a:xfrm>
            <a:off x="1553792" y="1534498"/>
            <a:ext cx="1644297" cy="816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greenland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09" y="2473556"/>
            <a:ext cx="1342374" cy="1221560"/>
          </a:xfrm>
          <a:prstGeom prst="rect">
            <a:avLst/>
          </a:prstGeom>
        </p:spPr>
      </p:pic>
      <p:pic>
        <p:nvPicPr>
          <p:cNvPr id="36" name="Picture 10" descr="plotTsunamiMax2.jpeg"/>
          <p:cNvPicPr>
            <a:picLocks noChangeAspect="1"/>
          </p:cNvPicPr>
          <p:nvPr/>
        </p:nvPicPr>
        <p:blipFill>
          <a:blip r:embed="rId20" cstate="print"/>
          <a:srcRect l="10834" t="6631" r="5000" b="5519"/>
          <a:stretch>
            <a:fillRect/>
          </a:stretch>
        </p:blipFill>
        <p:spPr bwMode="auto">
          <a:xfrm>
            <a:off x="3232170" y="1587263"/>
            <a:ext cx="1371323" cy="725824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674403" y="2586673"/>
            <a:ext cx="1386239" cy="1040412"/>
          </a:xfrm>
          <a:prstGeom prst="rect">
            <a:avLst/>
          </a:prstGeom>
        </p:spPr>
      </p:pic>
      <p:pic>
        <p:nvPicPr>
          <p:cNvPr id="38" name="Picture 1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0"/>
          <a:stretch/>
        </p:blipFill>
        <p:spPr bwMode="auto">
          <a:xfrm>
            <a:off x="201179" y="2639579"/>
            <a:ext cx="1401405" cy="98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5115283" y="1398436"/>
            <a:ext cx="3517515" cy="1304146"/>
            <a:chOff x="4850704" y="1428672"/>
            <a:chExt cx="3882955" cy="1439636"/>
          </a:xfrm>
        </p:grpSpPr>
        <p:pic>
          <p:nvPicPr>
            <p:cNvPr id="39" name="Picture 38" descr="SIP April 15b.jp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04" y="1432113"/>
              <a:ext cx="1914927" cy="1436195"/>
            </a:xfrm>
            <a:prstGeom prst="rect">
              <a:avLst/>
            </a:prstGeom>
          </p:spPr>
        </p:pic>
        <p:pic>
          <p:nvPicPr>
            <p:cNvPr id="40" name="Picture 39" descr="SIP April 15.jpg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192" y="1428672"/>
              <a:ext cx="1899467" cy="1424600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173865" y="3771995"/>
            <a:ext cx="8753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&amp;N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Fronti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1_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9323</TotalTime>
  <Words>1498</Words>
  <Application>Microsoft Macintosh PowerPoint</Application>
  <PresentationFormat>On-screen Show (4:3)</PresentationFormat>
  <Paragraphs>292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Default</vt:lpstr>
      <vt:lpstr>D&amp;NF</vt:lpstr>
      <vt:lpstr>4_Blank</vt:lpstr>
      <vt:lpstr>Office Theme</vt:lpstr>
      <vt:lpstr>Photo Editor Photo</vt:lpstr>
      <vt:lpstr>NASA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Michael Freilich</cp:lastModifiedBy>
  <cp:revision>138</cp:revision>
  <dcterms:modified xsi:type="dcterms:W3CDTF">2017-10-19T00:35:18Z</dcterms:modified>
</cp:coreProperties>
</file>